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IBM Plex Sans Bold" charset="1" panose="020B0803050203000203"/>
      <p:regular r:id="rId17"/>
    </p:embeddedFont>
    <p:embeddedFont>
      <p:font typeface="Proxima Nova" charset="1" panose="02000506030000020004"/>
      <p:regular r:id="rId18"/>
    </p:embeddedFont>
    <p:embeddedFont>
      <p:font typeface="IBM Plex Sans Medium" charset="1" panose="020B0603050203000203"/>
      <p:regular r:id="rId19"/>
    </p:embeddedFont>
    <p:embeddedFont>
      <p:font typeface="Proxima Nova Bold" charset="1" panose="02000506030000020004"/>
      <p:regular r:id="rId20"/>
    </p:embeddedFont>
    <p:embeddedFont>
      <p:font typeface="Open Sans Bold" charset="1" panose="020B0806030504020204"/>
      <p:regular r:id="rId21"/>
    </p:embeddedFont>
    <p:embeddedFont>
      <p:font typeface="Asset" charset="1" panose="02020A02080500060404"/>
      <p:regular r:id="rId22"/>
    </p:embeddedFont>
    <p:embeddedFont>
      <p:font typeface="Open Sans" charset="1" panose="020B0606030504020204"/>
      <p:regular r:id="rId23"/>
    </p:embeddedFont>
    <p:embeddedFont>
      <p:font typeface="Arial" charset="1" panose="020B05020202020202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2.png" Type="http://schemas.openxmlformats.org/officeDocument/2006/relationships/image"/><Relationship Id="rId8" Target="../media/image6.png" Type="http://schemas.openxmlformats.org/officeDocument/2006/relationships/image"/><Relationship Id="rId9"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13" Target="../media/image21.png" Type="http://schemas.openxmlformats.org/officeDocument/2006/relationships/image"/><Relationship Id="rId14" Target="../media/image22.sv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6.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4.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0.png" Type="http://schemas.openxmlformats.org/officeDocument/2006/relationships/image"/><Relationship Id="rId8"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10800000">
            <a:off x="1493974" y="5348296"/>
            <a:ext cx="6929599" cy="868265"/>
            <a:chOff x="0" y="0"/>
            <a:chExt cx="1825080" cy="228679"/>
          </a:xfrm>
        </p:grpSpPr>
        <p:sp>
          <p:nvSpPr>
            <p:cNvPr name="Freeform 4" id="4"/>
            <p:cNvSpPr/>
            <p:nvPr/>
          </p:nvSpPr>
          <p:spPr>
            <a:xfrm flipH="false" flipV="false" rot="0">
              <a:off x="0" y="0"/>
              <a:ext cx="1825079" cy="228679"/>
            </a:xfrm>
            <a:custGeom>
              <a:avLst/>
              <a:gdLst/>
              <a:ahLst/>
              <a:cxnLst/>
              <a:rect r="r" b="b" t="t" l="l"/>
              <a:pathLst>
                <a:path h="228679" w="1825079">
                  <a:moveTo>
                    <a:pt x="13407" y="0"/>
                  </a:moveTo>
                  <a:lnTo>
                    <a:pt x="1811673" y="0"/>
                  </a:lnTo>
                  <a:cubicBezTo>
                    <a:pt x="1815229" y="0"/>
                    <a:pt x="1818639" y="1412"/>
                    <a:pt x="1821153" y="3927"/>
                  </a:cubicBezTo>
                  <a:cubicBezTo>
                    <a:pt x="1823667" y="6441"/>
                    <a:pt x="1825079" y="9851"/>
                    <a:pt x="1825079" y="13407"/>
                  </a:cubicBezTo>
                  <a:lnTo>
                    <a:pt x="1825079" y="215272"/>
                  </a:lnTo>
                  <a:cubicBezTo>
                    <a:pt x="1825079" y="218828"/>
                    <a:pt x="1823667" y="222238"/>
                    <a:pt x="1821153" y="224752"/>
                  </a:cubicBezTo>
                  <a:cubicBezTo>
                    <a:pt x="1818639" y="227266"/>
                    <a:pt x="1815229" y="228679"/>
                    <a:pt x="1811673" y="228679"/>
                  </a:cubicBezTo>
                  <a:lnTo>
                    <a:pt x="13407" y="228679"/>
                  </a:lnTo>
                  <a:cubicBezTo>
                    <a:pt x="9851" y="228679"/>
                    <a:pt x="6441" y="227266"/>
                    <a:pt x="3927" y="224752"/>
                  </a:cubicBezTo>
                  <a:cubicBezTo>
                    <a:pt x="1412" y="222238"/>
                    <a:pt x="0" y="218828"/>
                    <a:pt x="0" y="215272"/>
                  </a:cubicBezTo>
                  <a:lnTo>
                    <a:pt x="0" y="13407"/>
                  </a:lnTo>
                  <a:cubicBezTo>
                    <a:pt x="0" y="9851"/>
                    <a:pt x="1412" y="6441"/>
                    <a:pt x="3927" y="3927"/>
                  </a:cubicBezTo>
                  <a:cubicBezTo>
                    <a:pt x="6441" y="1412"/>
                    <a:pt x="9851" y="0"/>
                    <a:pt x="13407"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5" id="5"/>
            <p:cNvSpPr txBox="true"/>
            <p:nvPr/>
          </p:nvSpPr>
          <p:spPr>
            <a:xfrm>
              <a:off x="0" y="-47625"/>
              <a:ext cx="1825080" cy="276304"/>
            </a:xfrm>
            <a:prstGeom prst="rect">
              <a:avLst/>
            </a:prstGeom>
          </p:spPr>
          <p:txBody>
            <a:bodyPr anchor="ctr" rtlCol="false" tIns="50800" lIns="50800" bIns="50800" rIns="50800"/>
            <a:lstStyle/>
            <a:p>
              <a:pPr algn="ctr">
                <a:lnSpc>
                  <a:spcPts val="3418"/>
                </a:lnSpc>
              </a:pPr>
            </a:p>
          </p:txBody>
        </p:sp>
      </p:grpSp>
      <p:sp>
        <p:nvSpPr>
          <p:cNvPr name="Freeform 6" id="6"/>
          <p:cNvSpPr/>
          <p:nvPr/>
        </p:nvSpPr>
        <p:spPr>
          <a:xfrm flipH="false" flipV="false" rot="0">
            <a:off x="16590199" y="8123047"/>
            <a:ext cx="2724332" cy="1490953"/>
          </a:xfrm>
          <a:custGeom>
            <a:avLst/>
            <a:gdLst/>
            <a:ahLst/>
            <a:cxnLst/>
            <a:rect r="r" b="b" t="t" l="l"/>
            <a:pathLst>
              <a:path h="1490953" w="2724332">
                <a:moveTo>
                  <a:pt x="0" y="0"/>
                </a:moveTo>
                <a:lnTo>
                  <a:pt x="2724332" y="0"/>
                </a:lnTo>
                <a:lnTo>
                  <a:pt x="2724332" y="1490952"/>
                </a:lnTo>
                <a:lnTo>
                  <a:pt x="0" y="14909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6531" y="373368"/>
            <a:ext cx="2724332" cy="1490953"/>
          </a:xfrm>
          <a:custGeom>
            <a:avLst/>
            <a:gdLst/>
            <a:ahLst/>
            <a:cxnLst/>
            <a:rect r="r" b="b" t="t" l="l"/>
            <a:pathLst>
              <a:path h="1490953" w="2724332">
                <a:moveTo>
                  <a:pt x="0" y="0"/>
                </a:moveTo>
                <a:lnTo>
                  <a:pt x="2724332" y="0"/>
                </a:lnTo>
                <a:lnTo>
                  <a:pt x="2724332" y="1490953"/>
                </a:lnTo>
                <a:lnTo>
                  <a:pt x="0" y="1490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8" id="8"/>
          <p:cNvSpPr/>
          <p:nvPr/>
        </p:nvSpPr>
        <p:spPr>
          <a:xfrm>
            <a:off x="-499881" y="8620176"/>
            <a:ext cx="10500515" cy="0"/>
          </a:xfrm>
          <a:prstGeom prst="line">
            <a:avLst/>
          </a:prstGeom>
          <a:ln cap="flat" w="19050">
            <a:solidFill>
              <a:srgbClr val="FFFFFF"/>
            </a:solidFill>
            <a:prstDash val="solid"/>
            <a:headEnd type="none" len="sm" w="sm"/>
            <a:tailEnd type="none" len="sm" w="sm"/>
          </a:ln>
        </p:spPr>
      </p:sp>
      <p:sp>
        <p:nvSpPr>
          <p:cNvPr name="Freeform 9" id="9"/>
          <p:cNvSpPr/>
          <p:nvPr/>
        </p:nvSpPr>
        <p:spPr>
          <a:xfrm flipH="true" flipV="false" rot="0">
            <a:off x="1343949" y="9089738"/>
            <a:ext cx="707704" cy="337125"/>
          </a:xfrm>
          <a:custGeom>
            <a:avLst/>
            <a:gdLst/>
            <a:ahLst/>
            <a:cxnLst/>
            <a:rect r="r" b="b" t="t" l="l"/>
            <a:pathLst>
              <a:path h="337125" w="707704">
                <a:moveTo>
                  <a:pt x="707705" y="0"/>
                </a:moveTo>
                <a:lnTo>
                  <a:pt x="0" y="0"/>
                </a:lnTo>
                <a:lnTo>
                  <a:pt x="0" y="337124"/>
                </a:lnTo>
                <a:lnTo>
                  <a:pt x="707705" y="337124"/>
                </a:lnTo>
                <a:lnTo>
                  <a:pt x="707705"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10352750" y="1773980"/>
            <a:ext cx="6539032" cy="653903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5153" t="-6299" r="-2372" b="-1227"/>
              </a:stretch>
            </a:blipFill>
          </p:spPr>
        </p:sp>
      </p:grpSp>
      <p:pic>
        <p:nvPicPr>
          <p:cNvPr name="Picture 12" id="12"/>
          <p:cNvPicPr>
            <a:picLocks noChangeAspect="true"/>
          </p:cNvPicPr>
          <p:nvPr/>
        </p:nvPicPr>
        <p:blipFill>
          <a:blip r:embed="rId8"/>
          <a:srcRect l="0" t="0" r="0" b="0"/>
          <a:stretch>
            <a:fillRect/>
          </a:stretch>
        </p:blipFill>
        <p:spPr>
          <a:xfrm flipH="false" flipV="false" rot="0">
            <a:off x="4270531" y="6521361"/>
            <a:ext cx="940394" cy="883971"/>
          </a:xfrm>
          <a:prstGeom prst="rect">
            <a:avLst/>
          </a:prstGeom>
        </p:spPr>
      </p:pic>
      <p:sp>
        <p:nvSpPr>
          <p:cNvPr name="TextBox 13" id="13"/>
          <p:cNvSpPr txBox="true"/>
          <p:nvPr/>
        </p:nvSpPr>
        <p:spPr>
          <a:xfrm rot="0">
            <a:off x="1493974" y="3617251"/>
            <a:ext cx="7650026" cy="1426245"/>
          </a:xfrm>
          <a:prstGeom prst="rect">
            <a:avLst/>
          </a:prstGeom>
        </p:spPr>
        <p:txBody>
          <a:bodyPr anchor="t" rtlCol="false" tIns="0" lIns="0" bIns="0" rIns="0">
            <a:spAutoFit/>
          </a:bodyPr>
          <a:lstStyle/>
          <a:p>
            <a:pPr algn="l">
              <a:lnSpc>
                <a:spcPts val="11688"/>
              </a:lnSpc>
            </a:pPr>
            <a:r>
              <a:rPr lang="en-US" sz="8348" b="true">
                <a:solidFill>
                  <a:srgbClr val="FFFFFF"/>
                </a:solidFill>
                <a:latin typeface="IBM Plex Sans Bold"/>
                <a:ea typeface="IBM Plex Sans Bold"/>
                <a:cs typeface="IBM Plex Sans Bold"/>
                <a:sym typeface="IBM Plex Sans Bold"/>
              </a:rPr>
              <a:t>UpCycle Wear</a:t>
            </a:r>
          </a:p>
        </p:txBody>
      </p:sp>
      <p:sp>
        <p:nvSpPr>
          <p:cNvPr name="TextBox 14" id="14"/>
          <p:cNvSpPr txBox="true"/>
          <p:nvPr/>
        </p:nvSpPr>
        <p:spPr>
          <a:xfrm rot="0">
            <a:off x="1697801" y="5518479"/>
            <a:ext cx="6085853" cy="480273"/>
          </a:xfrm>
          <a:prstGeom prst="rect">
            <a:avLst/>
          </a:prstGeom>
        </p:spPr>
        <p:txBody>
          <a:bodyPr anchor="t" rtlCol="false" tIns="0" lIns="0" bIns="0" rIns="0">
            <a:spAutoFit/>
          </a:bodyPr>
          <a:lstStyle/>
          <a:p>
            <a:pPr algn="l">
              <a:lnSpc>
                <a:spcPts val="3978"/>
              </a:lnSpc>
            </a:pPr>
            <a:r>
              <a:rPr lang="en-US" sz="2841" spc="142">
                <a:solidFill>
                  <a:srgbClr val="FFFFFF"/>
                </a:solidFill>
                <a:latin typeface="Proxima Nova"/>
                <a:ea typeface="Proxima Nova"/>
                <a:cs typeface="Proxima Nova"/>
                <a:sym typeface="Proxima Nova"/>
              </a:rPr>
              <a:t>PRESENTACION PROYECTO APT</a:t>
            </a:r>
          </a:p>
        </p:txBody>
      </p:sp>
      <p:sp>
        <p:nvSpPr>
          <p:cNvPr name="TextBox 15" id="15"/>
          <p:cNvSpPr txBox="true"/>
          <p:nvPr/>
        </p:nvSpPr>
        <p:spPr>
          <a:xfrm rot="0">
            <a:off x="2276060" y="8883045"/>
            <a:ext cx="6085853" cy="985098"/>
          </a:xfrm>
          <a:prstGeom prst="rect">
            <a:avLst/>
          </a:prstGeom>
        </p:spPr>
        <p:txBody>
          <a:bodyPr anchor="t" rtlCol="false" tIns="0" lIns="0" bIns="0" rIns="0">
            <a:spAutoFit/>
          </a:bodyPr>
          <a:lstStyle/>
          <a:p>
            <a:pPr algn="l">
              <a:lnSpc>
                <a:spcPts val="3978"/>
              </a:lnSpc>
            </a:pPr>
            <a:r>
              <a:rPr lang="en-US" sz="2841" spc="142">
                <a:solidFill>
                  <a:srgbClr val="FFFFFF"/>
                </a:solidFill>
                <a:latin typeface="Proxima Nova"/>
                <a:ea typeface="Proxima Nova"/>
                <a:cs typeface="Proxima Nova"/>
                <a:sym typeface="Proxima Nova"/>
              </a:rPr>
              <a:t>MAXIMILIANO BLAMEY</a:t>
            </a:r>
          </a:p>
          <a:p>
            <a:pPr algn="l">
              <a:lnSpc>
                <a:spcPts val="3978"/>
              </a:lnSpc>
            </a:pPr>
            <a:r>
              <a:rPr lang="en-US" sz="2841" spc="142">
                <a:solidFill>
                  <a:srgbClr val="FFFFFF"/>
                </a:solidFill>
                <a:latin typeface="Proxima Nova"/>
                <a:ea typeface="Proxima Nova"/>
                <a:cs typeface="Proxima Nova"/>
                <a:sym typeface="Proxima Nova"/>
              </a:rPr>
              <a:t>BRIAN URBINA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3108259" y="3356896"/>
            <a:ext cx="3753247" cy="5573774"/>
            <a:chOff x="0" y="0"/>
            <a:chExt cx="1040052" cy="1544534"/>
          </a:xfrm>
        </p:grpSpPr>
        <p:sp>
          <p:nvSpPr>
            <p:cNvPr name="Freeform 4" id="4"/>
            <p:cNvSpPr/>
            <p:nvPr/>
          </p:nvSpPr>
          <p:spPr>
            <a:xfrm flipH="false" flipV="false" rot="0">
              <a:off x="0" y="0"/>
              <a:ext cx="1040052" cy="1544534"/>
            </a:xfrm>
            <a:custGeom>
              <a:avLst/>
              <a:gdLst/>
              <a:ahLst/>
              <a:cxnLst/>
              <a:rect r="r" b="b" t="t" l="l"/>
              <a:pathLst>
                <a:path h="1544534" w="1040052">
                  <a:moveTo>
                    <a:pt x="61882" y="0"/>
                  </a:moveTo>
                  <a:lnTo>
                    <a:pt x="978171" y="0"/>
                  </a:lnTo>
                  <a:cubicBezTo>
                    <a:pt x="1012347" y="0"/>
                    <a:pt x="1040052" y="27705"/>
                    <a:pt x="1040052" y="61882"/>
                  </a:cubicBezTo>
                  <a:lnTo>
                    <a:pt x="1040052" y="1482652"/>
                  </a:lnTo>
                  <a:cubicBezTo>
                    <a:pt x="1040052" y="1499064"/>
                    <a:pt x="1033533" y="1514804"/>
                    <a:pt x="1021928" y="1526409"/>
                  </a:cubicBezTo>
                  <a:cubicBezTo>
                    <a:pt x="1010322" y="1538014"/>
                    <a:pt x="994583" y="1544534"/>
                    <a:pt x="978171" y="1544534"/>
                  </a:cubicBezTo>
                  <a:lnTo>
                    <a:pt x="61882" y="1544534"/>
                  </a:lnTo>
                  <a:cubicBezTo>
                    <a:pt x="27705" y="1544534"/>
                    <a:pt x="0" y="1516828"/>
                    <a:pt x="0" y="1482652"/>
                  </a:cubicBezTo>
                  <a:lnTo>
                    <a:pt x="0" y="61882"/>
                  </a:lnTo>
                  <a:cubicBezTo>
                    <a:pt x="0" y="27705"/>
                    <a:pt x="27705" y="0"/>
                    <a:pt x="61882" y="0"/>
                  </a:cubicBezTo>
                  <a:close/>
                </a:path>
              </a:pathLst>
            </a:custGeom>
            <a:solidFill>
              <a:srgbClr val="FFFFFF"/>
            </a:solidFill>
            <a:ln cap="rnd">
              <a:noFill/>
              <a:prstDash val="solid"/>
              <a:round/>
            </a:ln>
          </p:spPr>
        </p:sp>
        <p:sp>
          <p:nvSpPr>
            <p:cNvPr name="TextBox 5" id="5"/>
            <p:cNvSpPr txBox="true"/>
            <p:nvPr/>
          </p:nvSpPr>
          <p:spPr>
            <a:xfrm>
              <a:off x="0" y="-38100"/>
              <a:ext cx="1040052" cy="1582634"/>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267377" y="3356896"/>
            <a:ext cx="3753247" cy="5573774"/>
            <a:chOff x="0" y="0"/>
            <a:chExt cx="1040052" cy="1544534"/>
          </a:xfrm>
        </p:grpSpPr>
        <p:sp>
          <p:nvSpPr>
            <p:cNvPr name="Freeform 7" id="7"/>
            <p:cNvSpPr/>
            <p:nvPr/>
          </p:nvSpPr>
          <p:spPr>
            <a:xfrm flipH="false" flipV="false" rot="0">
              <a:off x="0" y="0"/>
              <a:ext cx="1040052" cy="1544534"/>
            </a:xfrm>
            <a:custGeom>
              <a:avLst/>
              <a:gdLst/>
              <a:ahLst/>
              <a:cxnLst/>
              <a:rect r="r" b="b" t="t" l="l"/>
              <a:pathLst>
                <a:path h="1544534" w="1040052">
                  <a:moveTo>
                    <a:pt x="61882" y="0"/>
                  </a:moveTo>
                  <a:lnTo>
                    <a:pt x="978171" y="0"/>
                  </a:lnTo>
                  <a:cubicBezTo>
                    <a:pt x="1012347" y="0"/>
                    <a:pt x="1040052" y="27705"/>
                    <a:pt x="1040052" y="61882"/>
                  </a:cubicBezTo>
                  <a:lnTo>
                    <a:pt x="1040052" y="1482652"/>
                  </a:lnTo>
                  <a:cubicBezTo>
                    <a:pt x="1040052" y="1499064"/>
                    <a:pt x="1033533" y="1514804"/>
                    <a:pt x="1021928" y="1526409"/>
                  </a:cubicBezTo>
                  <a:cubicBezTo>
                    <a:pt x="1010322" y="1538014"/>
                    <a:pt x="994583" y="1544534"/>
                    <a:pt x="978171" y="1544534"/>
                  </a:cubicBezTo>
                  <a:lnTo>
                    <a:pt x="61882" y="1544534"/>
                  </a:lnTo>
                  <a:cubicBezTo>
                    <a:pt x="27705" y="1544534"/>
                    <a:pt x="0" y="1516828"/>
                    <a:pt x="0" y="1482652"/>
                  </a:cubicBezTo>
                  <a:lnTo>
                    <a:pt x="0" y="61882"/>
                  </a:lnTo>
                  <a:cubicBezTo>
                    <a:pt x="0" y="27705"/>
                    <a:pt x="27705" y="0"/>
                    <a:pt x="61882" y="0"/>
                  </a:cubicBezTo>
                  <a:close/>
                </a:path>
              </a:pathLst>
            </a:custGeom>
            <a:solidFill>
              <a:srgbClr val="FFFFFF"/>
            </a:solidFill>
            <a:ln cap="rnd">
              <a:noFill/>
              <a:prstDash val="solid"/>
              <a:round/>
            </a:ln>
          </p:spPr>
        </p:sp>
        <p:sp>
          <p:nvSpPr>
            <p:cNvPr name="TextBox 8" id="8"/>
            <p:cNvSpPr txBox="true"/>
            <p:nvPr/>
          </p:nvSpPr>
          <p:spPr>
            <a:xfrm>
              <a:off x="0" y="-38100"/>
              <a:ext cx="1040052" cy="1582634"/>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4216081" y="2588485"/>
            <a:ext cx="1536821" cy="15368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sq" w="12700">
              <a:solidFill>
                <a:srgbClr val="000000"/>
              </a:solidFill>
              <a:prstDash val="solid"/>
              <a:miter/>
            </a:ln>
          </p:spPr>
        </p:sp>
      </p:grpSp>
      <p:grpSp>
        <p:nvGrpSpPr>
          <p:cNvPr name="Group 11" id="11"/>
          <p:cNvGrpSpPr/>
          <p:nvPr/>
        </p:nvGrpSpPr>
        <p:grpSpPr>
          <a:xfrm rot="0">
            <a:off x="8374614" y="2588485"/>
            <a:ext cx="1536821" cy="153682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sq" w="12700">
              <a:solidFill>
                <a:srgbClr val="000000"/>
              </a:solidFill>
              <a:prstDash val="solid"/>
              <a:miter/>
            </a:ln>
          </p:spPr>
        </p:sp>
      </p:grpSp>
      <p:grpSp>
        <p:nvGrpSpPr>
          <p:cNvPr name="Group 13" id="13"/>
          <p:cNvGrpSpPr/>
          <p:nvPr/>
        </p:nvGrpSpPr>
        <p:grpSpPr>
          <a:xfrm rot="0">
            <a:off x="11426494" y="3356896"/>
            <a:ext cx="3753247" cy="5573774"/>
            <a:chOff x="0" y="0"/>
            <a:chExt cx="1040052" cy="1544534"/>
          </a:xfrm>
        </p:grpSpPr>
        <p:sp>
          <p:nvSpPr>
            <p:cNvPr name="Freeform 14" id="14"/>
            <p:cNvSpPr/>
            <p:nvPr/>
          </p:nvSpPr>
          <p:spPr>
            <a:xfrm flipH="false" flipV="false" rot="0">
              <a:off x="0" y="0"/>
              <a:ext cx="1040052" cy="1544534"/>
            </a:xfrm>
            <a:custGeom>
              <a:avLst/>
              <a:gdLst/>
              <a:ahLst/>
              <a:cxnLst/>
              <a:rect r="r" b="b" t="t" l="l"/>
              <a:pathLst>
                <a:path h="1544534" w="1040052">
                  <a:moveTo>
                    <a:pt x="61882" y="0"/>
                  </a:moveTo>
                  <a:lnTo>
                    <a:pt x="978171" y="0"/>
                  </a:lnTo>
                  <a:cubicBezTo>
                    <a:pt x="1012347" y="0"/>
                    <a:pt x="1040052" y="27705"/>
                    <a:pt x="1040052" y="61882"/>
                  </a:cubicBezTo>
                  <a:lnTo>
                    <a:pt x="1040052" y="1482652"/>
                  </a:lnTo>
                  <a:cubicBezTo>
                    <a:pt x="1040052" y="1499064"/>
                    <a:pt x="1033533" y="1514804"/>
                    <a:pt x="1021928" y="1526409"/>
                  </a:cubicBezTo>
                  <a:cubicBezTo>
                    <a:pt x="1010322" y="1538014"/>
                    <a:pt x="994583" y="1544534"/>
                    <a:pt x="978171" y="1544534"/>
                  </a:cubicBezTo>
                  <a:lnTo>
                    <a:pt x="61882" y="1544534"/>
                  </a:lnTo>
                  <a:cubicBezTo>
                    <a:pt x="27705" y="1544534"/>
                    <a:pt x="0" y="1516828"/>
                    <a:pt x="0" y="1482652"/>
                  </a:cubicBezTo>
                  <a:lnTo>
                    <a:pt x="0" y="61882"/>
                  </a:lnTo>
                  <a:cubicBezTo>
                    <a:pt x="0" y="27705"/>
                    <a:pt x="27705" y="0"/>
                    <a:pt x="61882" y="0"/>
                  </a:cubicBezTo>
                  <a:close/>
                </a:path>
              </a:pathLst>
            </a:custGeom>
            <a:solidFill>
              <a:srgbClr val="FFFFFF"/>
            </a:solidFill>
            <a:ln cap="rnd">
              <a:noFill/>
              <a:prstDash val="solid"/>
              <a:round/>
            </a:ln>
          </p:spPr>
        </p:sp>
        <p:sp>
          <p:nvSpPr>
            <p:cNvPr name="TextBox 15" id="15"/>
            <p:cNvSpPr txBox="true"/>
            <p:nvPr/>
          </p:nvSpPr>
          <p:spPr>
            <a:xfrm>
              <a:off x="0" y="-38100"/>
              <a:ext cx="1040052" cy="1582634"/>
            </a:xfrm>
            <a:prstGeom prst="rect">
              <a:avLst/>
            </a:prstGeom>
          </p:spPr>
          <p:txBody>
            <a:bodyPr anchor="ctr" rtlCol="false" tIns="50800" lIns="50800" bIns="50800" rIns="50800"/>
            <a:lstStyle/>
            <a:p>
              <a:pPr algn="ctr">
                <a:lnSpc>
                  <a:spcPts val="2940"/>
                </a:lnSpc>
              </a:pPr>
            </a:p>
          </p:txBody>
        </p:sp>
      </p:grpSp>
      <p:grpSp>
        <p:nvGrpSpPr>
          <p:cNvPr name="Group 16" id="16"/>
          <p:cNvGrpSpPr/>
          <p:nvPr/>
        </p:nvGrpSpPr>
        <p:grpSpPr>
          <a:xfrm rot="0">
            <a:off x="12534392" y="2588485"/>
            <a:ext cx="1536821" cy="153682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sq" w="12700">
              <a:solidFill>
                <a:srgbClr val="000000"/>
              </a:solidFill>
              <a:prstDash val="solid"/>
              <a:miter/>
            </a:ln>
          </p:spPr>
        </p:sp>
      </p:grpSp>
      <p:grpSp>
        <p:nvGrpSpPr>
          <p:cNvPr name="Group 18" id="18"/>
          <p:cNvGrpSpPr/>
          <p:nvPr/>
        </p:nvGrpSpPr>
        <p:grpSpPr>
          <a:xfrm rot="0">
            <a:off x="-314691" y="9987522"/>
            <a:ext cx="18917381" cy="617085"/>
            <a:chOff x="0" y="0"/>
            <a:chExt cx="2788263" cy="90953"/>
          </a:xfrm>
        </p:grpSpPr>
        <p:sp>
          <p:nvSpPr>
            <p:cNvPr name="Freeform 19" id="19"/>
            <p:cNvSpPr/>
            <p:nvPr/>
          </p:nvSpPr>
          <p:spPr>
            <a:xfrm flipH="false" flipV="false" rot="0">
              <a:off x="0" y="0"/>
              <a:ext cx="2788263" cy="90953"/>
            </a:xfrm>
            <a:custGeom>
              <a:avLst/>
              <a:gdLst/>
              <a:ahLst/>
              <a:cxnLst/>
              <a:rect r="r" b="b" t="t" l="l"/>
              <a:pathLst>
                <a:path h="90953" w="2788263">
                  <a:moveTo>
                    <a:pt x="15551" y="0"/>
                  </a:moveTo>
                  <a:lnTo>
                    <a:pt x="2772711" y="0"/>
                  </a:lnTo>
                  <a:cubicBezTo>
                    <a:pt x="2776836" y="0"/>
                    <a:pt x="2780791" y="1638"/>
                    <a:pt x="2783708" y="4555"/>
                  </a:cubicBezTo>
                  <a:cubicBezTo>
                    <a:pt x="2786624" y="7471"/>
                    <a:pt x="2788263" y="11427"/>
                    <a:pt x="2788263" y="15551"/>
                  </a:cubicBezTo>
                  <a:lnTo>
                    <a:pt x="2788263" y="75402"/>
                  </a:lnTo>
                  <a:cubicBezTo>
                    <a:pt x="2788263" y="79526"/>
                    <a:pt x="2786624" y="83482"/>
                    <a:pt x="2783708" y="86398"/>
                  </a:cubicBezTo>
                  <a:cubicBezTo>
                    <a:pt x="2780791" y="89315"/>
                    <a:pt x="2776836" y="90953"/>
                    <a:pt x="2772711" y="90953"/>
                  </a:cubicBezTo>
                  <a:lnTo>
                    <a:pt x="15551" y="90953"/>
                  </a:lnTo>
                  <a:cubicBezTo>
                    <a:pt x="11427" y="90953"/>
                    <a:pt x="7471" y="89315"/>
                    <a:pt x="4555" y="86398"/>
                  </a:cubicBezTo>
                  <a:cubicBezTo>
                    <a:pt x="1638" y="83482"/>
                    <a:pt x="0" y="79526"/>
                    <a:pt x="0" y="75402"/>
                  </a:cubicBezTo>
                  <a:lnTo>
                    <a:pt x="0" y="15551"/>
                  </a:lnTo>
                  <a:cubicBezTo>
                    <a:pt x="0" y="11427"/>
                    <a:pt x="1638" y="7471"/>
                    <a:pt x="4555" y="4555"/>
                  </a:cubicBezTo>
                  <a:cubicBezTo>
                    <a:pt x="7471" y="1638"/>
                    <a:pt x="11427" y="0"/>
                    <a:pt x="15551"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w="12700">
              <a:solidFill>
                <a:srgbClr val="000000"/>
              </a:solidFill>
              <a:prstDash val="solid"/>
              <a:round/>
            </a:ln>
          </p:spPr>
        </p:sp>
      </p:grpSp>
      <p:sp>
        <p:nvSpPr>
          <p:cNvPr name="Freeform 20" id="20"/>
          <p:cNvSpPr/>
          <p:nvPr/>
        </p:nvSpPr>
        <p:spPr>
          <a:xfrm flipH="true" flipV="false" rot="0">
            <a:off x="14679551" y="1028700"/>
            <a:ext cx="707704" cy="337125"/>
          </a:xfrm>
          <a:custGeom>
            <a:avLst/>
            <a:gdLst/>
            <a:ahLst/>
            <a:cxnLst/>
            <a:rect r="r" b="b" t="t" l="l"/>
            <a:pathLst>
              <a:path h="337125" w="707704">
                <a:moveTo>
                  <a:pt x="707704" y="0"/>
                </a:moveTo>
                <a:lnTo>
                  <a:pt x="0" y="0"/>
                </a:lnTo>
                <a:lnTo>
                  <a:pt x="0" y="337125"/>
                </a:lnTo>
                <a:lnTo>
                  <a:pt x="707704" y="337125"/>
                </a:lnTo>
                <a:lnTo>
                  <a:pt x="70770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16590199" y="373368"/>
            <a:ext cx="2724332" cy="1490953"/>
          </a:xfrm>
          <a:custGeom>
            <a:avLst/>
            <a:gdLst/>
            <a:ahLst/>
            <a:cxnLst/>
            <a:rect r="r" b="b" t="t" l="l"/>
            <a:pathLst>
              <a:path h="1490953" w="2724332">
                <a:moveTo>
                  <a:pt x="0" y="0"/>
                </a:moveTo>
                <a:lnTo>
                  <a:pt x="2724332" y="0"/>
                </a:lnTo>
                <a:lnTo>
                  <a:pt x="2724332" y="1490953"/>
                </a:lnTo>
                <a:lnTo>
                  <a:pt x="0" y="14909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4205041" y="2946052"/>
            <a:ext cx="1541111" cy="725753"/>
          </a:xfrm>
          <a:prstGeom prst="rect">
            <a:avLst/>
          </a:prstGeom>
        </p:spPr>
        <p:txBody>
          <a:bodyPr anchor="t" rtlCol="false" tIns="0" lIns="0" bIns="0" rIns="0">
            <a:spAutoFit/>
          </a:bodyPr>
          <a:lstStyle/>
          <a:p>
            <a:pPr algn="ctr">
              <a:lnSpc>
                <a:spcPts val="5904"/>
              </a:lnSpc>
            </a:pPr>
            <a:r>
              <a:rPr lang="en-US" sz="4217" b="true">
                <a:solidFill>
                  <a:srgbClr val="0B1B45"/>
                </a:solidFill>
                <a:latin typeface="IBM Plex Sans Bold"/>
                <a:ea typeface="IBM Plex Sans Bold"/>
                <a:cs typeface="IBM Plex Sans Bold"/>
                <a:sym typeface="IBM Plex Sans Bold"/>
              </a:rPr>
              <a:t>01</a:t>
            </a:r>
          </a:p>
        </p:txBody>
      </p:sp>
      <p:sp>
        <p:nvSpPr>
          <p:cNvPr name="TextBox 23" id="23"/>
          <p:cNvSpPr txBox="true"/>
          <p:nvPr/>
        </p:nvSpPr>
        <p:spPr>
          <a:xfrm rot="0">
            <a:off x="8347101" y="2946052"/>
            <a:ext cx="1541111" cy="725753"/>
          </a:xfrm>
          <a:prstGeom prst="rect">
            <a:avLst/>
          </a:prstGeom>
        </p:spPr>
        <p:txBody>
          <a:bodyPr anchor="t" rtlCol="false" tIns="0" lIns="0" bIns="0" rIns="0">
            <a:spAutoFit/>
          </a:bodyPr>
          <a:lstStyle/>
          <a:p>
            <a:pPr algn="ctr" marL="0" indent="0" lvl="0">
              <a:lnSpc>
                <a:spcPts val="5904"/>
              </a:lnSpc>
              <a:spcBef>
                <a:spcPct val="0"/>
              </a:spcBef>
            </a:pPr>
            <a:r>
              <a:rPr lang="en-US" b="true" sz="4217" strike="noStrike" u="none">
                <a:solidFill>
                  <a:srgbClr val="0B1B45"/>
                </a:solidFill>
                <a:latin typeface="IBM Plex Sans Bold"/>
                <a:ea typeface="IBM Plex Sans Bold"/>
                <a:cs typeface="IBM Plex Sans Bold"/>
                <a:sym typeface="IBM Plex Sans Bold"/>
              </a:rPr>
              <a:t>02</a:t>
            </a:r>
          </a:p>
        </p:txBody>
      </p:sp>
      <p:sp>
        <p:nvSpPr>
          <p:cNvPr name="TextBox 24" id="24"/>
          <p:cNvSpPr txBox="true"/>
          <p:nvPr/>
        </p:nvSpPr>
        <p:spPr>
          <a:xfrm rot="0">
            <a:off x="3420331" y="5478902"/>
            <a:ext cx="3110532" cy="2731309"/>
          </a:xfrm>
          <a:prstGeom prst="rect">
            <a:avLst/>
          </a:prstGeom>
        </p:spPr>
        <p:txBody>
          <a:bodyPr anchor="t" rtlCol="false" tIns="0" lIns="0" bIns="0" rIns="0">
            <a:spAutoFit/>
          </a:bodyPr>
          <a:lstStyle/>
          <a:p>
            <a:pPr algn="l" marL="424922" indent="-212461" lvl="1">
              <a:lnSpc>
                <a:spcPts val="2755"/>
              </a:lnSpc>
              <a:spcBef>
                <a:spcPct val="0"/>
              </a:spcBef>
              <a:buFont typeface="Arial"/>
              <a:buChar char="•"/>
            </a:pPr>
            <a:r>
              <a:rPr lang="en-US" b="true" sz="1968">
                <a:solidFill>
                  <a:srgbClr val="0B1B45"/>
                </a:solidFill>
                <a:latin typeface="Proxima Nova Bold"/>
                <a:ea typeface="Proxima Nova Bold"/>
                <a:cs typeface="Proxima Nova Bold"/>
                <a:sym typeface="Proxima Nova Bold"/>
              </a:rPr>
              <a:t>Sc</a:t>
            </a:r>
            <a:r>
              <a:rPr lang="en-US" b="true" sz="1968" strike="noStrike" u="none">
                <a:solidFill>
                  <a:srgbClr val="0B1B45"/>
                </a:solidFill>
                <a:latin typeface="Proxima Nova Bold"/>
                <a:ea typeface="Proxima Nova Bold"/>
                <a:cs typeface="Proxima Nova Bold"/>
                <a:sym typeface="Proxima Nova Bold"/>
              </a:rPr>
              <a:t>rum:</a:t>
            </a:r>
            <a:r>
              <a:rPr lang="en-US" sz="1968" strike="noStrike" u="none">
                <a:solidFill>
                  <a:srgbClr val="0B1B45"/>
                </a:solidFill>
                <a:latin typeface="Proxima Nova"/>
                <a:ea typeface="Proxima Nova"/>
                <a:cs typeface="Proxima Nova"/>
                <a:sym typeface="Proxima Nova"/>
              </a:rPr>
              <a:t> Gestión eficiente del tiempo y recursos.</a:t>
            </a:r>
          </a:p>
          <a:p>
            <a:pPr algn="l">
              <a:lnSpc>
                <a:spcPts val="2755"/>
              </a:lnSpc>
              <a:spcBef>
                <a:spcPct val="0"/>
              </a:spcBef>
            </a:pPr>
          </a:p>
          <a:p>
            <a:pPr algn="l" marL="424922" indent="-212461" lvl="1">
              <a:lnSpc>
                <a:spcPts val="2755"/>
              </a:lnSpc>
              <a:spcBef>
                <a:spcPct val="0"/>
              </a:spcBef>
              <a:buFont typeface="Arial"/>
              <a:buChar char="•"/>
            </a:pPr>
            <a:r>
              <a:rPr lang="en-US" b="true" sz="1968" strike="noStrike" u="none">
                <a:solidFill>
                  <a:srgbClr val="0B1B45"/>
                </a:solidFill>
                <a:latin typeface="Proxima Nova Bold"/>
                <a:ea typeface="Proxima Nova Bold"/>
                <a:cs typeface="Proxima Nova Bold"/>
                <a:sym typeface="Proxima Nova Bold"/>
              </a:rPr>
              <a:t>Adaptación Rápida:</a:t>
            </a:r>
            <a:r>
              <a:rPr lang="en-US" sz="1968" strike="noStrike" u="none">
                <a:solidFill>
                  <a:srgbClr val="0B1B45"/>
                </a:solidFill>
                <a:latin typeface="Proxima Nova"/>
                <a:ea typeface="Proxima Nova"/>
                <a:cs typeface="Proxima Nova"/>
                <a:sym typeface="Proxima Nova"/>
              </a:rPr>
              <a:t> Respuesta ágil a desafíos imprevistos.</a:t>
            </a:r>
          </a:p>
          <a:p>
            <a:pPr algn="l" marL="0" indent="0" lvl="0">
              <a:lnSpc>
                <a:spcPts val="2755"/>
              </a:lnSpc>
              <a:spcBef>
                <a:spcPct val="0"/>
              </a:spcBef>
            </a:pPr>
          </a:p>
        </p:txBody>
      </p:sp>
      <p:sp>
        <p:nvSpPr>
          <p:cNvPr name="TextBox 25" id="25"/>
          <p:cNvSpPr txBox="true"/>
          <p:nvPr/>
        </p:nvSpPr>
        <p:spPr>
          <a:xfrm rot="0">
            <a:off x="7388888" y="5520558"/>
            <a:ext cx="3510225" cy="3074410"/>
          </a:xfrm>
          <a:prstGeom prst="rect">
            <a:avLst/>
          </a:prstGeom>
        </p:spPr>
        <p:txBody>
          <a:bodyPr anchor="t" rtlCol="false" tIns="0" lIns="0" bIns="0" rIns="0">
            <a:spAutoFit/>
          </a:bodyPr>
          <a:lstStyle/>
          <a:p>
            <a:pPr algn="l" marL="423215" indent="-211608" lvl="1">
              <a:lnSpc>
                <a:spcPts val="2744"/>
              </a:lnSpc>
              <a:spcBef>
                <a:spcPct val="0"/>
              </a:spcBef>
              <a:buFont typeface="Arial"/>
              <a:buChar char="•"/>
            </a:pPr>
            <a:r>
              <a:rPr lang="en-US" b="true" sz="1960">
                <a:solidFill>
                  <a:srgbClr val="0B1B45"/>
                </a:solidFill>
                <a:latin typeface="Proxima Nova Bold"/>
                <a:ea typeface="Proxima Nova Bold"/>
                <a:cs typeface="Proxima Nova Bold"/>
                <a:sym typeface="Proxima Nova Bold"/>
              </a:rPr>
              <a:t>C</a:t>
            </a:r>
            <a:r>
              <a:rPr lang="en-US" b="true" sz="1960" strike="noStrike" u="none">
                <a:solidFill>
                  <a:srgbClr val="0B1B45"/>
                </a:solidFill>
                <a:latin typeface="Proxima Nova Bold"/>
                <a:ea typeface="Proxima Nova Bold"/>
                <a:cs typeface="Proxima Nova Bold"/>
                <a:sym typeface="Proxima Nova Bold"/>
              </a:rPr>
              <a:t>ompromiso Diario:</a:t>
            </a:r>
            <a:r>
              <a:rPr lang="en-US" sz="1960" strike="noStrike" u="none">
                <a:solidFill>
                  <a:srgbClr val="0B1B45"/>
                </a:solidFill>
                <a:latin typeface="Proxima Nova"/>
                <a:ea typeface="Proxima Nova"/>
                <a:cs typeface="Proxima Nova"/>
                <a:sym typeface="Proxima Nova"/>
              </a:rPr>
              <a:t> Aumento significativo de las probabilidades de éxito.</a:t>
            </a:r>
          </a:p>
          <a:p>
            <a:pPr algn="l">
              <a:lnSpc>
                <a:spcPts val="2744"/>
              </a:lnSpc>
              <a:spcBef>
                <a:spcPct val="0"/>
              </a:spcBef>
            </a:pPr>
          </a:p>
          <a:p>
            <a:pPr algn="l" marL="423215" indent="-211608" lvl="1">
              <a:lnSpc>
                <a:spcPts val="2744"/>
              </a:lnSpc>
              <a:spcBef>
                <a:spcPct val="0"/>
              </a:spcBef>
              <a:buFont typeface="Arial"/>
              <a:buChar char="•"/>
            </a:pPr>
            <a:r>
              <a:rPr lang="en-US" b="true" sz="1960" strike="noStrike" u="none">
                <a:solidFill>
                  <a:srgbClr val="0B1B45"/>
                </a:solidFill>
                <a:latin typeface="Proxima Nova Bold"/>
                <a:ea typeface="Proxima Nova Bold"/>
                <a:cs typeface="Proxima Nova Bold"/>
                <a:sym typeface="Proxima Nova Bold"/>
              </a:rPr>
              <a:t>Colaboración Integral:</a:t>
            </a:r>
            <a:r>
              <a:rPr lang="en-US" sz="1960" strike="noStrike" u="none">
                <a:solidFill>
                  <a:srgbClr val="0B1B45"/>
                </a:solidFill>
                <a:latin typeface="Proxima Nova"/>
                <a:ea typeface="Proxima Nova"/>
                <a:cs typeface="Proxima Nova"/>
                <a:sym typeface="Proxima Nova"/>
              </a:rPr>
              <a:t> Diversas habilidades abordando todos los aspectos del desarrollo.</a:t>
            </a:r>
          </a:p>
          <a:p>
            <a:pPr algn="l" marL="0" indent="0" lvl="0">
              <a:lnSpc>
                <a:spcPts val="2744"/>
              </a:lnSpc>
              <a:spcBef>
                <a:spcPct val="0"/>
              </a:spcBef>
            </a:pPr>
          </a:p>
        </p:txBody>
      </p:sp>
      <p:sp>
        <p:nvSpPr>
          <p:cNvPr name="TextBox 26" id="26"/>
          <p:cNvSpPr txBox="true"/>
          <p:nvPr/>
        </p:nvSpPr>
        <p:spPr>
          <a:xfrm rot="0">
            <a:off x="1028700" y="769220"/>
            <a:ext cx="12071482" cy="945270"/>
          </a:xfrm>
          <a:prstGeom prst="rect">
            <a:avLst/>
          </a:prstGeom>
        </p:spPr>
        <p:txBody>
          <a:bodyPr anchor="t" rtlCol="false" tIns="0" lIns="0" bIns="0" rIns="0">
            <a:spAutoFit/>
          </a:bodyPr>
          <a:lstStyle/>
          <a:p>
            <a:pPr algn="l">
              <a:lnSpc>
                <a:spcPts val="7770"/>
              </a:lnSpc>
            </a:pPr>
            <a:r>
              <a:rPr lang="en-US" sz="5550" b="true">
                <a:solidFill>
                  <a:srgbClr val="FFFFFF"/>
                </a:solidFill>
                <a:latin typeface="IBM Plex Sans Bold"/>
                <a:ea typeface="IBM Plex Sans Bold"/>
                <a:cs typeface="IBM Plex Sans Bold"/>
                <a:sym typeface="IBM Plex Sans Bold"/>
              </a:rPr>
              <a:t>FACTIBILIDAD DE UPCYCLE WEAR</a:t>
            </a:r>
          </a:p>
        </p:txBody>
      </p:sp>
      <p:sp>
        <p:nvSpPr>
          <p:cNvPr name="TextBox 27" id="27"/>
          <p:cNvSpPr txBox="true"/>
          <p:nvPr/>
        </p:nvSpPr>
        <p:spPr>
          <a:xfrm rot="0">
            <a:off x="11430198" y="5612415"/>
            <a:ext cx="3749543" cy="3074410"/>
          </a:xfrm>
          <a:prstGeom prst="rect">
            <a:avLst/>
          </a:prstGeom>
        </p:spPr>
        <p:txBody>
          <a:bodyPr anchor="t" rtlCol="false" tIns="0" lIns="0" bIns="0" rIns="0">
            <a:spAutoFit/>
          </a:bodyPr>
          <a:lstStyle/>
          <a:p>
            <a:pPr algn="l" marL="423215" indent="-211608" lvl="1">
              <a:lnSpc>
                <a:spcPts val="2744"/>
              </a:lnSpc>
              <a:spcBef>
                <a:spcPct val="0"/>
              </a:spcBef>
              <a:buFont typeface="Arial"/>
              <a:buChar char="•"/>
            </a:pPr>
            <a:r>
              <a:rPr lang="en-US" b="true" sz="1960">
                <a:solidFill>
                  <a:srgbClr val="0B1B45"/>
                </a:solidFill>
                <a:latin typeface="Proxima Nova Bold"/>
                <a:ea typeface="Proxima Nova Bold"/>
                <a:cs typeface="Proxima Nova Bold"/>
                <a:sym typeface="Proxima Nova Bold"/>
              </a:rPr>
              <a:t>P</a:t>
            </a:r>
            <a:r>
              <a:rPr lang="en-US" b="true" sz="1960" strike="noStrike" u="none">
                <a:solidFill>
                  <a:srgbClr val="0B1B45"/>
                </a:solidFill>
                <a:latin typeface="Proxima Nova Bold"/>
                <a:ea typeface="Proxima Nova Bold"/>
                <a:cs typeface="Proxima Nova Bold"/>
                <a:sym typeface="Proxima Nova Bold"/>
              </a:rPr>
              <a:t>rioridad en Funcionalidades Esenciales:</a:t>
            </a:r>
            <a:r>
              <a:rPr lang="en-US" sz="1960" strike="noStrike" u="none">
                <a:solidFill>
                  <a:srgbClr val="0B1B45"/>
                </a:solidFill>
                <a:latin typeface="Proxima Nova"/>
                <a:ea typeface="Proxima Nova"/>
                <a:cs typeface="Proxima Nova"/>
                <a:sym typeface="Proxima Nova"/>
              </a:rPr>
              <a:t> Entrega de un producto funcional dentro del plazo.</a:t>
            </a:r>
          </a:p>
          <a:p>
            <a:pPr algn="l">
              <a:lnSpc>
                <a:spcPts val="2744"/>
              </a:lnSpc>
              <a:spcBef>
                <a:spcPct val="0"/>
              </a:spcBef>
            </a:pPr>
          </a:p>
          <a:p>
            <a:pPr algn="l" marL="423215" indent="-211608" lvl="1">
              <a:lnSpc>
                <a:spcPts val="2744"/>
              </a:lnSpc>
              <a:spcBef>
                <a:spcPct val="0"/>
              </a:spcBef>
              <a:buFont typeface="Arial"/>
              <a:buChar char="•"/>
            </a:pPr>
            <a:r>
              <a:rPr lang="en-US" b="true" sz="1960" strike="noStrike" u="none">
                <a:solidFill>
                  <a:srgbClr val="0B1B45"/>
                </a:solidFill>
                <a:latin typeface="Proxima Nova Bold"/>
                <a:ea typeface="Proxima Nova Bold"/>
                <a:cs typeface="Proxima Nova Bold"/>
                <a:sym typeface="Proxima Nova Bold"/>
              </a:rPr>
              <a:t>Flexibilidad:</a:t>
            </a:r>
            <a:r>
              <a:rPr lang="en-US" sz="1960" strike="noStrike" u="none">
                <a:solidFill>
                  <a:srgbClr val="0B1B45"/>
                </a:solidFill>
                <a:latin typeface="Proxima Nova"/>
                <a:ea typeface="Proxima Nova"/>
                <a:cs typeface="Proxima Nova"/>
                <a:sym typeface="Proxima Nova"/>
              </a:rPr>
              <a:t> Añadir características adicionales si los recursos lo permiten</a:t>
            </a:r>
          </a:p>
          <a:p>
            <a:pPr algn="l" marL="0" indent="0" lvl="0">
              <a:lnSpc>
                <a:spcPts val="2744"/>
              </a:lnSpc>
              <a:spcBef>
                <a:spcPct val="0"/>
              </a:spcBef>
            </a:pPr>
          </a:p>
        </p:txBody>
      </p:sp>
      <p:sp>
        <p:nvSpPr>
          <p:cNvPr name="TextBox 28" id="28"/>
          <p:cNvSpPr txBox="true"/>
          <p:nvPr/>
        </p:nvSpPr>
        <p:spPr>
          <a:xfrm rot="0">
            <a:off x="3776053" y="4381512"/>
            <a:ext cx="2604747" cy="373490"/>
          </a:xfrm>
          <a:prstGeom prst="rect">
            <a:avLst/>
          </a:prstGeom>
        </p:spPr>
        <p:txBody>
          <a:bodyPr anchor="t" rtlCol="false" tIns="0" lIns="0" bIns="0" rIns="0">
            <a:spAutoFit/>
          </a:bodyPr>
          <a:lstStyle/>
          <a:p>
            <a:pPr algn="l">
              <a:lnSpc>
                <a:spcPts val="3038"/>
              </a:lnSpc>
            </a:pPr>
            <a:r>
              <a:rPr lang="en-US" sz="2170" b="true">
                <a:solidFill>
                  <a:srgbClr val="0B1B45"/>
                </a:solidFill>
                <a:latin typeface="IBM Plex Sans Bold"/>
                <a:ea typeface="IBM Plex Sans Bold"/>
                <a:cs typeface="IBM Plex Sans Bold"/>
                <a:sym typeface="IBM Plex Sans Bold"/>
              </a:rPr>
              <a:t>METODOLOGÍA</a:t>
            </a:r>
          </a:p>
        </p:txBody>
      </p:sp>
      <p:sp>
        <p:nvSpPr>
          <p:cNvPr name="TextBox 29" id="29"/>
          <p:cNvSpPr txBox="true"/>
          <p:nvPr/>
        </p:nvSpPr>
        <p:spPr>
          <a:xfrm rot="0">
            <a:off x="7662602" y="4344869"/>
            <a:ext cx="2962797" cy="754490"/>
          </a:xfrm>
          <a:prstGeom prst="rect">
            <a:avLst/>
          </a:prstGeom>
        </p:spPr>
        <p:txBody>
          <a:bodyPr anchor="t" rtlCol="false" tIns="0" lIns="0" bIns="0" rIns="0">
            <a:spAutoFit/>
          </a:bodyPr>
          <a:lstStyle/>
          <a:p>
            <a:pPr algn="l">
              <a:lnSpc>
                <a:spcPts val="3038"/>
              </a:lnSpc>
            </a:pPr>
            <a:r>
              <a:rPr lang="en-US" sz="2170" b="true">
                <a:solidFill>
                  <a:srgbClr val="0B1B45"/>
                </a:solidFill>
                <a:latin typeface="IBM Plex Sans Bold"/>
                <a:ea typeface="IBM Plex Sans Bold"/>
                <a:cs typeface="IBM Plex Sans Bold"/>
                <a:sym typeface="IBM Plex Sans Bold"/>
              </a:rPr>
              <a:t> Equipo Comprometido y Multidisciplinario</a:t>
            </a:r>
          </a:p>
        </p:txBody>
      </p:sp>
      <p:sp>
        <p:nvSpPr>
          <p:cNvPr name="TextBox 30" id="30"/>
          <p:cNvSpPr txBox="true"/>
          <p:nvPr/>
        </p:nvSpPr>
        <p:spPr>
          <a:xfrm rot="0">
            <a:off x="11906448" y="4300380"/>
            <a:ext cx="3138642" cy="1136961"/>
          </a:xfrm>
          <a:prstGeom prst="rect">
            <a:avLst/>
          </a:prstGeom>
        </p:spPr>
        <p:txBody>
          <a:bodyPr anchor="t" rtlCol="false" tIns="0" lIns="0" bIns="0" rIns="0">
            <a:spAutoFit/>
          </a:bodyPr>
          <a:lstStyle/>
          <a:p>
            <a:pPr algn="l">
              <a:lnSpc>
                <a:spcPts val="3069"/>
              </a:lnSpc>
              <a:spcBef>
                <a:spcPct val="0"/>
              </a:spcBef>
            </a:pPr>
            <a:r>
              <a:rPr lang="en-US" b="true" sz="2192">
                <a:solidFill>
                  <a:srgbClr val="0B1B45"/>
                </a:solidFill>
                <a:latin typeface="IBM Plex Sans Bold"/>
                <a:ea typeface="IBM Plex Sans Bold"/>
                <a:cs typeface="IBM Plex Sans Bold"/>
                <a:sym typeface="IBM Plex Sans Bold"/>
              </a:rPr>
              <a:t>E</a:t>
            </a:r>
            <a:r>
              <a:rPr lang="en-US" b="true" sz="2192" strike="noStrike" u="none">
                <a:solidFill>
                  <a:srgbClr val="0B1B45"/>
                </a:solidFill>
                <a:latin typeface="IBM Plex Sans Bold"/>
                <a:ea typeface="IBM Plex Sans Bold"/>
                <a:cs typeface="IBM Plex Sans Bold"/>
                <a:sym typeface="IBM Plex Sans Bold"/>
              </a:rPr>
              <a:t>nfoque MVP (Producto Mínimo Viable)</a:t>
            </a:r>
          </a:p>
          <a:p>
            <a:pPr algn="l" marL="0" indent="0" lvl="0">
              <a:lnSpc>
                <a:spcPts val="3069"/>
              </a:lnSpc>
              <a:spcBef>
                <a:spcPct val="0"/>
              </a:spcBef>
            </a:pPr>
          </a:p>
        </p:txBody>
      </p:sp>
      <p:sp>
        <p:nvSpPr>
          <p:cNvPr name="TextBox 31" id="31"/>
          <p:cNvSpPr txBox="true"/>
          <p:nvPr/>
        </p:nvSpPr>
        <p:spPr>
          <a:xfrm rot="0">
            <a:off x="12525497" y="2946052"/>
            <a:ext cx="1541111" cy="725753"/>
          </a:xfrm>
          <a:prstGeom prst="rect">
            <a:avLst/>
          </a:prstGeom>
        </p:spPr>
        <p:txBody>
          <a:bodyPr anchor="t" rtlCol="false" tIns="0" lIns="0" bIns="0" rIns="0">
            <a:spAutoFit/>
          </a:bodyPr>
          <a:lstStyle/>
          <a:p>
            <a:pPr algn="ctr" marL="0" indent="0" lvl="0">
              <a:lnSpc>
                <a:spcPts val="5904"/>
              </a:lnSpc>
              <a:spcBef>
                <a:spcPct val="0"/>
              </a:spcBef>
            </a:pPr>
            <a:r>
              <a:rPr lang="en-US" b="true" sz="4217" strike="noStrike" u="none">
                <a:solidFill>
                  <a:srgbClr val="0B1B45"/>
                </a:solidFill>
                <a:latin typeface="IBM Plex Sans Bold"/>
                <a:ea typeface="IBM Plex Sans Bold"/>
                <a:cs typeface="IBM Plex Sans Bold"/>
                <a:sym typeface="IBM Plex Sans Bold"/>
              </a:rPr>
              <a:t>03</a:t>
            </a:r>
          </a:p>
        </p:txBody>
      </p:sp>
      <p:sp>
        <p:nvSpPr>
          <p:cNvPr name="TextBox 32" id="32"/>
          <p:cNvSpPr txBox="true"/>
          <p:nvPr/>
        </p:nvSpPr>
        <p:spPr>
          <a:xfrm rot="0">
            <a:off x="15033403" y="715533"/>
            <a:ext cx="1210429" cy="722187"/>
          </a:xfrm>
          <a:prstGeom prst="rect">
            <a:avLst/>
          </a:prstGeom>
        </p:spPr>
        <p:txBody>
          <a:bodyPr anchor="t" rtlCol="false" tIns="0" lIns="0" bIns="0" rIns="0">
            <a:spAutoFit/>
          </a:bodyPr>
          <a:lstStyle/>
          <a:p>
            <a:pPr algn="r">
              <a:lnSpc>
                <a:spcPts val="5869"/>
              </a:lnSpc>
            </a:pPr>
            <a:r>
              <a:rPr lang="en-US" sz="4192" b="true">
                <a:solidFill>
                  <a:srgbClr val="3165AA"/>
                </a:solidFill>
                <a:latin typeface="IBM Plex Sans Bold"/>
                <a:ea typeface="IBM Plex Sans Bold"/>
                <a:cs typeface="IBM Plex Sans Bold"/>
                <a:sym typeface="IBM Plex Sans Bold"/>
              </a:rPr>
              <a:t>07</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sp>
        <p:nvSpPr>
          <p:cNvPr name="AutoShape 3" id="3"/>
          <p:cNvSpPr/>
          <p:nvPr/>
        </p:nvSpPr>
        <p:spPr>
          <a:xfrm>
            <a:off x="1253085" y="8544287"/>
            <a:ext cx="15781831" cy="0"/>
          </a:xfrm>
          <a:prstGeom prst="line">
            <a:avLst/>
          </a:prstGeom>
          <a:ln cap="flat" w="19050">
            <a:solidFill>
              <a:srgbClr val="FFFFFF"/>
            </a:solidFill>
            <a:prstDash val="solid"/>
            <a:headEnd type="none" len="sm" w="sm"/>
            <a:tailEnd type="none" len="sm" w="sm"/>
          </a:ln>
        </p:spPr>
      </p:sp>
      <p:sp>
        <p:nvSpPr>
          <p:cNvPr name="TextBox 4" id="4"/>
          <p:cNvSpPr txBox="true"/>
          <p:nvPr/>
        </p:nvSpPr>
        <p:spPr>
          <a:xfrm rot="0">
            <a:off x="15630708" y="8820487"/>
            <a:ext cx="966585" cy="437813"/>
          </a:xfrm>
          <a:prstGeom prst="rect">
            <a:avLst/>
          </a:prstGeom>
        </p:spPr>
        <p:txBody>
          <a:bodyPr anchor="t" rtlCol="false" tIns="0" lIns="0" bIns="0" rIns="0">
            <a:spAutoFit/>
          </a:bodyPr>
          <a:lstStyle/>
          <a:p>
            <a:pPr algn="r">
              <a:lnSpc>
                <a:spcPts val="3693"/>
              </a:lnSpc>
            </a:pPr>
            <a:r>
              <a:rPr lang="en-US" sz="2638" b="true">
                <a:solidFill>
                  <a:srgbClr val="FFFFFF"/>
                </a:solidFill>
                <a:latin typeface="IBM Plex Sans Bold"/>
                <a:ea typeface="IBM Plex Sans Bold"/>
                <a:cs typeface="IBM Plex Sans Bold"/>
                <a:sym typeface="IBM Plex Sans Bold"/>
              </a:rPr>
              <a:t>08</a:t>
            </a:r>
          </a:p>
        </p:txBody>
      </p:sp>
      <p:sp>
        <p:nvSpPr>
          <p:cNvPr name="TextBox 5" id="5"/>
          <p:cNvSpPr txBox="true"/>
          <p:nvPr/>
        </p:nvSpPr>
        <p:spPr>
          <a:xfrm rot="0">
            <a:off x="1253085" y="3729929"/>
            <a:ext cx="10105181" cy="1528791"/>
          </a:xfrm>
          <a:prstGeom prst="rect">
            <a:avLst/>
          </a:prstGeom>
        </p:spPr>
        <p:txBody>
          <a:bodyPr anchor="t" rtlCol="false" tIns="0" lIns="0" bIns="0" rIns="0">
            <a:spAutoFit/>
          </a:bodyPr>
          <a:lstStyle/>
          <a:p>
            <a:pPr algn="l">
              <a:lnSpc>
                <a:spcPts val="12548"/>
              </a:lnSpc>
            </a:pPr>
            <a:r>
              <a:rPr lang="en-US" sz="8962" b="true">
                <a:solidFill>
                  <a:srgbClr val="FFFFFF"/>
                </a:solidFill>
                <a:latin typeface="IBM Plex Sans Bold"/>
                <a:ea typeface="IBM Plex Sans Bold"/>
                <a:cs typeface="IBM Plex Sans Bold"/>
                <a:sym typeface="IBM Plex Sans Bold"/>
              </a:rPr>
              <a:t>Conclusión</a:t>
            </a:r>
          </a:p>
        </p:txBody>
      </p:sp>
      <p:sp>
        <p:nvSpPr>
          <p:cNvPr name="Freeform 6" id="6"/>
          <p:cNvSpPr/>
          <p:nvPr/>
        </p:nvSpPr>
        <p:spPr>
          <a:xfrm flipH="false" flipV="false" rot="0">
            <a:off x="16580809" y="0"/>
            <a:ext cx="2927694" cy="2235694"/>
          </a:xfrm>
          <a:custGeom>
            <a:avLst/>
            <a:gdLst/>
            <a:ahLst/>
            <a:cxnLst/>
            <a:rect r="r" b="b" t="t" l="l"/>
            <a:pathLst>
              <a:path h="2235694" w="2927694">
                <a:moveTo>
                  <a:pt x="0" y="0"/>
                </a:moveTo>
                <a:lnTo>
                  <a:pt x="2927695" y="0"/>
                </a:lnTo>
                <a:lnTo>
                  <a:pt x="2927695" y="2235694"/>
                </a:lnTo>
                <a:lnTo>
                  <a:pt x="0" y="2235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sp>
        <p:nvSpPr>
          <p:cNvPr name="Freeform 3" id="3"/>
          <p:cNvSpPr/>
          <p:nvPr/>
        </p:nvSpPr>
        <p:spPr>
          <a:xfrm flipH="false" flipV="false" rot="0">
            <a:off x="-1219741" y="0"/>
            <a:ext cx="2927694" cy="2235694"/>
          </a:xfrm>
          <a:custGeom>
            <a:avLst/>
            <a:gdLst/>
            <a:ahLst/>
            <a:cxnLst/>
            <a:rect r="r" b="b" t="t" l="l"/>
            <a:pathLst>
              <a:path h="2235694" w="2927694">
                <a:moveTo>
                  <a:pt x="0" y="0"/>
                </a:moveTo>
                <a:lnTo>
                  <a:pt x="2927694" y="0"/>
                </a:lnTo>
                <a:lnTo>
                  <a:pt x="2927694" y="2235694"/>
                </a:lnTo>
                <a:lnTo>
                  <a:pt x="0" y="2235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6580047" y="8051306"/>
            <a:ext cx="2927694" cy="2235694"/>
          </a:xfrm>
          <a:custGeom>
            <a:avLst/>
            <a:gdLst/>
            <a:ahLst/>
            <a:cxnLst/>
            <a:rect r="r" b="b" t="t" l="l"/>
            <a:pathLst>
              <a:path h="2235694" w="2927694">
                <a:moveTo>
                  <a:pt x="0" y="0"/>
                </a:moveTo>
                <a:lnTo>
                  <a:pt x="2927694" y="0"/>
                </a:lnTo>
                <a:lnTo>
                  <a:pt x="2927694" y="2235694"/>
                </a:lnTo>
                <a:lnTo>
                  <a:pt x="0" y="2235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322132" y="1059834"/>
            <a:ext cx="15643737" cy="8198466"/>
            <a:chOff x="0" y="0"/>
            <a:chExt cx="4120161" cy="2159267"/>
          </a:xfrm>
        </p:grpSpPr>
        <p:sp>
          <p:nvSpPr>
            <p:cNvPr name="Freeform 6" id="6"/>
            <p:cNvSpPr/>
            <p:nvPr/>
          </p:nvSpPr>
          <p:spPr>
            <a:xfrm flipH="false" flipV="false" rot="0">
              <a:off x="0" y="0"/>
              <a:ext cx="4120161" cy="2159267"/>
            </a:xfrm>
            <a:custGeom>
              <a:avLst/>
              <a:gdLst/>
              <a:ahLst/>
              <a:cxnLst/>
              <a:rect r="r" b="b" t="t" l="l"/>
              <a:pathLst>
                <a:path h="2159267" w="4120161">
                  <a:moveTo>
                    <a:pt x="14847" y="0"/>
                  </a:moveTo>
                  <a:lnTo>
                    <a:pt x="4105315" y="0"/>
                  </a:lnTo>
                  <a:cubicBezTo>
                    <a:pt x="4109252" y="0"/>
                    <a:pt x="4113028" y="1564"/>
                    <a:pt x="4115813" y="4348"/>
                  </a:cubicBezTo>
                  <a:cubicBezTo>
                    <a:pt x="4118597" y="7133"/>
                    <a:pt x="4120161" y="10909"/>
                    <a:pt x="4120161" y="14847"/>
                  </a:cubicBezTo>
                  <a:lnTo>
                    <a:pt x="4120161" y="2144420"/>
                  </a:lnTo>
                  <a:cubicBezTo>
                    <a:pt x="4120161" y="2152620"/>
                    <a:pt x="4113514" y="2159267"/>
                    <a:pt x="4105315" y="2159267"/>
                  </a:cubicBezTo>
                  <a:lnTo>
                    <a:pt x="14847" y="2159267"/>
                  </a:lnTo>
                  <a:cubicBezTo>
                    <a:pt x="10909" y="2159267"/>
                    <a:pt x="7133" y="2157703"/>
                    <a:pt x="4348" y="2154918"/>
                  </a:cubicBezTo>
                  <a:cubicBezTo>
                    <a:pt x="1564" y="2152134"/>
                    <a:pt x="0" y="2148358"/>
                    <a:pt x="0" y="2144420"/>
                  </a:cubicBezTo>
                  <a:lnTo>
                    <a:pt x="0" y="14847"/>
                  </a:lnTo>
                  <a:cubicBezTo>
                    <a:pt x="0" y="10909"/>
                    <a:pt x="1564" y="7133"/>
                    <a:pt x="4348" y="4348"/>
                  </a:cubicBezTo>
                  <a:cubicBezTo>
                    <a:pt x="7133" y="1564"/>
                    <a:pt x="10909" y="0"/>
                    <a:pt x="14847" y="0"/>
                  </a:cubicBezTo>
                  <a:close/>
                </a:path>
              </a:pathLst>
            </a:custGeom>
            <a:solidFill>
              <a:srgbClr val="FFFFFF"/>
            </a:solidFill>
            <a:ln cap="rnd">
              <a:noFill/>
              <a:prstDash val="solid"/>
              <a:round/>
            </a:ln>
          </p:spPr>
        </p:sp>
        <p:sp>
          <p:nvSpPr>
            <p:cNvPr name="TextBox 7" id="7"/>
            <p:cNvSpPr txBox="true"/>
            <p:nvPr/>
          </p:nvSpPr>
          <p:spPr>
            <a:xfrm>
              <a:off x="0" y="-38100"/>
              <a:ext cx="4120161" cy="2197367"/>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467877" y="9848850"/>
            <a:ext cx="17352246" cy="776356"/>
            <a:chOff x="0" y="0"/>
            <a:chExt cx="4570139" cy="204472"/>
          </a:xfrm>
        </p:grpSpPr>
        <p:sp>
          <p:nvSpPr>
            <p:cNvPr name="Freeform 9" id="9"/>
            <p:cNvSpPr/>
            <p:nvPr/>
          </p:nvSpPr>
          <p:spPr>
            <a:xfrm flipH="false" flipV="false" rot="0">
              <a:off x="0" y="0"/>
              <a:ext cx="4570139" cy="204472"/>
            </a:xfrm>
            <a:custGeom>
              <a:avLst/>
              <a:gdLst/>
              <a:ahLst/>
              <a:cxnLst/>
              <a:rect r="r" b="b" t="t" l="l"/>
              <a:pathLst>
                <a:path h="204472" w="4570139">
                  <a:moveTo>
                    <a:pt x="13385" y="0"/>
                  </a:moveTo>
                  <a:lnTo>
                    <a:pt x="4556754" y="0"/>
                  </a:lnTo>
                  <a:cubicBezTo>
                    <a:pt x="4560304" y="0"/>
                    <a:pt x="4563708" y="1410"/>
                    <a:pt x="4566219" y="3920"/>
                  </a:cubicBezTo>
                  <a:cubicBezTo>
                    <a:pt x="4568729" y="6430"/>
                    <a:pt x="4570139" y="9835"/>
                    <a:pt x="4570139" y="13385"/>
                  </a:cubicBezTo>
                  <a:lnTo>
                    <a:pt x="4570139" y="191088"/>
                  </a:lnTo>
                  <a:cubicBezTo>
                    <a:pt x="4570139" y="198480"/>
                    <a:pt x="4564146" y="204472"/>
                    <a:pt x="4556754" y="204472"/>
                  </a:cubicBezTo>
                  <a:lnTo>
                    <a:pt x="13385" y="204472"/>
                  </a:lnTo>
                  <a:cubicBezTo>
                    <a:pt x="9835" y="204472"/>
                    <a:pt x="6430" y="203062"/>
                    <a:pt x="3920" y="200552"/>
                  </a:cubicBezTo>
                  <a:cubicBezTo>
                    <a:pt x="1410" y="198042"/>
                    <a:pt x="0" y="194637"/>
                    <a:pt x="0" y="191088"/>
                  </a:cubicBezTo>
                  <a:lnTo>
                    <a:pt x="0" y="13385"/>
                  </a:lnTo>
                  <a:cubicBezTo>
                    <a:pt x="0" y="9835"/>
                    <a:pt x="1410" y="6430"/>
                    <a:pt x="3920" y="3920"/>
                  </a:cubicBezTo>
                  <a:cubicBezTo>
                    <a:pt x="6430" y="1410"/>
                    <a:pt x="9835" y="0"/>
                    <a:pt x="13385"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p:spPr>
        </p:sp>
        <p:sp>
          <p:nvSpPr>
            <p:cNvPr name="TextBox 10" id="10"/>
            <p:cNvSpPr txBox="true"/>
            <p:nvPr/>
          </p:nvSpPr>
          <p:spPr>
            <a:xfrm>
              <a:off x="0" y="-38100"/>
              <a:ext cx="4570139" cy="242572"/>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4642596" y="2506805"/>
            <a:ext cx="908568" cy="90856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610827" y="36152"/>
                  </a:moveTo>
                  <a:lnTo>
                    <a:pt x="776648" y="201973"/>
                  </a:lnTo>
                  <a:cubicBezTo>
                    <a:pt x="799796" y="225121"/>
                    <a:pt x="812800" y="256516"/>
                    <a:pt x="812800" y="289251"/>
                  </a:cubicBezTo>
                  <a:lnTo>
                    <a:pt x="812800" y="523549"/>
                  </a:lnTo>
                  <a:cubicBezTo>
                    <a:pt x="812800" y="556284"/>
                    <a:pt x="799796" y="587679"/>
                    <a:pt x="776648" y="610827"/>
                  </a:cubicBezTo>
                  <a:lnTo>
                    <a:pt x="610827" y="776648"/>
                  </a:lnTo>
                  <a:cubicBezTo>
                    <a:pt x="587679" y="799796"/>
                    <a:pt x="556284" y="812800"/>
                    <a:pt x="523549" y="812800"/>
                  </a:cubicBezTo>
                  <a:lnTo>
                    <a:pt x="289251" y="812800"/>
                  </a:lnTo>
                  <a:cubicBezTo>
                    <a:pt x="256516" y="812800"/>
                    <a:pt x="225121" y="799796"/>
                    <a:pt x="201973" y="776648"/>
                  </a:cubicBezTo>
                  <a:lnTo>
                    <a:pt x="36152" y="610827"/>
                  </a:lnTo>
                  <a:cubicBezTo>
                    <a:pt x="13004" y="587679"/>
                    <a:pt x="0" y="556284"/>
                    <a:pt x="0" y="523549"/>
                  </a:cubicBezTo>
                  <a:lnTo>
                    <a:pt x="0" y="289251"/>
                  </a:lnTo>
                  <a:cubicBezTo>
                    <a:pt x="0" y="256516"/>
                    <a:pt x="13004" y="225121"/>
                    <a:pt x="36152" y="201973"/>
                  </a:cubicBezTo>
                  <a:lnTo>
                    <a:pt x="201973" y="36152"/>
                  </a:lnTo>
                  <a:cubicBezTo>
                    <a:pt x="225121" y="13004"/>
                    <a:pt x="256516" y="0"/>
                    <a:pt x="289251" y="0"/>
                  </a:cubicBezTo>
                  <a:lnTo>
                    <a:pt x="523549" y="0"/>
                  </a:lnTo>
                  <a:cubicBezTo>
                    <a:pt x="556284" y="0"/>
                    <a:pt x="587679" y="13004"/>
                    <a:pt x="610827" y="36152"/>
                  </a:cubicBezTo>
                  <a:close/>
                </a:path>
              </a:pathLst>
            </a:custGeom>
            <a:gradFill rotWithShape="true">
              <a:gsLst>
                <a:gs pos="0">
                  <a:srgbClr val="256AB3">
                    <a:alpha val="100000"/>
                  </a:srgbClr>
                </a:gs>
                <a:gs pos="100000">
                  <a:srgbClr val="CBDFFF">
                    <a:alpha val="100000"/>
                  </a:srgbClr>
                </a:gs>
              </a:gsLst>
              <a:path path="circle">
                <a:fillToRect l="0" r="100000" t="0" b="100000"/>
              </a:path>
              <a:tileRect r="0" l="-100000" b="0" t="-100000"/>
            </a:gradFill>
            <a:ln w="12700">
              <a:solidFill>
                <a:srgbClr val="000000"/>
              </a:solidFill>
            </a:ln>
          </p:spPr>
        </p:sp>
      </p:grpSp>
      <p:grpSp>
        <p:nvGrpSpPr>
          <p:cNvPr name="Group 13" id="13"/>
          <p:cNvGrpSpPr/>
          <p:nvPr/>
        </p:nvGrpSpPr>
        <p:grpSpPr>
          <a:xfrm rot="0">
            <a:off x="10336941" y="2506805"/>
            <a:ext cx="908568" cy="90856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610827" y="36152"/>
                  </a:moveTo>
                  <a:lnTo>
                    <a:pt x="776648" y="201973"/>
                  </a:lnTo>
                  <a:cubicBezTo>
                    <a:pt x="799796" y="225121"/>
                    <a:pt x="812800" y="256516"/>
                    <a:pt x="812800" y="289251"/>
                  </a:cubicBezTo>
                  <a:lnTo>
                    <a:pt x="812800" y="523549"/>
                  </a:lnTo>
                  <a:cubicBezTo>
                    <a:pt x="812800" y="556284"/>
                    <a:pt x="799796" y="587679"/>
                    <a:pt x="776648" y="610827"/>
                  </a:cubicBezTo>
                  <a:lnTo>
                    <a:pt x="610827" y="776648"/>
                  </a:lnTo>
                  <a:cubicBezTo>
                    <a:pt x="587679" y="799796"/>
                    <a:pt x="556284" y="812800"/>
                    <a:pt x="523549" y="812800"/>
                  </a:cubicBezTo>
                  <a:lnTo>
                    <a:pt x="289251" y="812800"/>
                  </a:lnTo>
                  <a:cubicBezTo>
                    <a:pt x="256516" y="812800"/>
                    <a:pt x="225121" y="799796"/>
                    <a:pt x="201973" y="776648"/>
                  </a:cubicBezTo>
                  <a:lnTo>
                    <a:pt x="36152" y="610827"/>
                  </a:lnTo>
                  <a:cubicBezTo>
                    <a:pt x="13004" y="587679"/>
                    <a:pt x="0" y="556284"/>
                    <a:pt x="0" y="523549"/>
                  </a:cubicBezTo>
                  <a:lnTo>
                    <a:pt x="0" y="289251"/>
                  </a:lnTo>
                  <a:cubicBezTo>
                    <a:pt x="0" y="256516"/>
                    <a:pt x="13004" y="225121"/>
                    <a:pt x="36152" y="201973"/>
                  </a:cubicBezTo>
                  <a:lnTo>
                    <a:pt x="201973" y="36152"/>
                  </a:lnTo>
                  <a:cubicBezTo>
                    <a:pt x="225121" y="13004"/>
                    <a:pt x="256516" y="0"/>
                    <a:pt x="289251" y="0"/>
                  </a:cubicBezTo>
                  <a:lnTo>
                    <a:pt x="523549" y="0"/>
                  </a:lnTo>
                  <a:cubicBezTo>
                    <a:pt x="556284" y="0"/>
                    <a:pt x="587679" y="13004"/>
                    <a:pt x="610827" y="36152"/>
                  </a:cubicBezTo>
                  <a:close/>
                </a:path>
              </a:pathLst>
            </a:custGeom>
            <a:gradFill rotWithShape="true">
              <a:gsLst>
                <a:gs pos="0">
                  <a:srgbClr val="256AB3">
                    <a:alpha val="100000"/>
                  </a:srgbClr>
                </a:gs>
                <a:gs pos="100000">
                  <a:srgbClr val="CBDFFF">
                    <a:alpha val="100000"/>
                  </a:srgbClr>
                </a:gs>
              </a:gsLst>
              <a:path path="circle">
                <a:fillToRect l="0" r="100000" t="0" b="100000"/>
              </a:path>
              <a:tileRect r="0" l="-100000" b="0" t="-100000"/>
            </a:gradFill>
            <a:ln w="12700">
              <a:solidFill>
                <a:srgbClr val="000000"/>
              </a:solidFill>
            </a:ln>
          </p:spPr>
        </p:sp>
      </p:grpSp>
      <p:grpSp>
        <p:nvGrpSpPr>
          <p:cNvPr name="Group 15" id="15"/>
          <p:cNvGrpSpPr/>
          <p:nvPr/>
        </p:nvGrpSpPr>
        <p:grpSpPr>
          <a:xfrm rot="0">
            <a:off x="4642596" y="3699668"/>
            <a:ext cx="908568" cy="90856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610827" y="36152"/>
                  </a:moveTo>
                  <a:lnTo>
                    <a:pt x="776648" y="201973"/>
                  </a:lnTo>
                  <a:cubicBezTo>
                    <a:pt x="799796" y="225121"/>
                    <a:pt x="812800" y="256516"/>
                    <a:pt x="812800" y="289251"/>
                  </a:cubicBezTo>
                  <a:lnTo>
                    <a:pt x="812800" y="523549"/>
                  </a:lnTo>
                  <a:cubicBezTo>
                    <a:pt x="812800" y="556284"/>
                    <a:pt x="799796" y="587679"/>
                    <a:pt x="776648" y="610827"/>
                  </a:cubicBezTo>
                  <a:lnTo>
                    <a:pt x="610827" y="776648"/>
                  </a:lnTo>
                  <a:cubicBezTo>
                    <a:pt x="587679" y="799796"/>
                    <a:pt x="556284" y="812800"/>
                    <a:pt x="523549" y="812800"/>
                  </a:cubicBezTo>
                  <a:lnTo>
                    <a:pt x="289251" y="812800"/>
                  </a:lnTo>
                  <a:cubicBezTo>
                    <a:pt x="256516" y="812800"/>
                    <a:pt x="225121" y="799796"/>
                    <a:pt x="201973" y="776648"/>
                  </a:cubicBezTo>
                  <a:lnTo>
                    <a:pt x="36152" y="610827"/>
                  </a:lnTo>
                  <a:cubicBezTo>
                    <a:pt x="13004" y="587679"/>
                    <a:pt x="0" y="556284"/>
                    <a:pt x="0" y="523549"/>
                  </a:cubicBezTo>
                  <a:lnTo>
                    <a:pt x="0" y="289251"/>
                  </a:lnTo>
                  <a:cubicBezTo>
                    <a:pt x="0" y="256516"/>
                    <a:pt x="13004" y="225121"/>
                    <a:pt x="36152" y="201973"/>
                  </a:cubicBezTo>
                  <a:lnTo>
                    <a:pt x="201973" y="36152"/>
                  </a:lnTo>
                  <a:cubicBezTo>
                    <a:pt x="225121" y="13004"/>
                    <a:pt x="256516" y="0"/>
                    <a:pt x="289251" y="0"/>
                  </a:cubicBezTo>
                  <a:lnTo>
                    <a:pt x="523549" y="0"/>
                  </a:lnTo>
                  <a:cubicBezTo>
                    <a:pt x="556284" y="0"/>
                    <a:pt x="587679" y="13004"/>
                    <a:pt x="610827" y="36152"/>
                  </a:cubicBezTo>
                  <a:close/>
                </a:path>
              </a:pathLst>
            </a:custGeom>
            <a:gradFill rotWithShape="true">
              <a:gsLst>
                <a:gs pos="0">
                  <a:srgbClr val="256AB3">
                    <a:alpha val="100000"/>
                  </a:srgbClr>
                </a:gs>
                <a:gs pos="100000">
                  <a:srgbClr val="CBDFFF">
                    <a:alpha val="100000"/>
                  </a:srgbClr>
                </a:gs>
              </a:gsLst>
              <a:path path="circle">
                <a:fillToRect l="0" r="100000" t="0" b="100000"/>
              </a:path>
              <a:tileRect r="0" l="-100000" b="0" t="-100000"/>
            </a:gradFill>
            <a:ln cap="sq" w="12700">
              <a:solidFill>
                <a:srgbClr val="000000"/>
              </a:solidFill>
              <a:prstDash val="solid"/>
              <a:miter/>
            </a:ln>
          </p:spPr>
        </p:sp>
      </p:grpSp>
      <p:grpSp>
        <p:nvGrpSpPr>
          <p:cNvPr name="Group 17" id="17"/>
          <p:cNvGrpSpPr/>
          <p:nvPr/>
        </p:nvGrpSpPr>
        <p:grpSpPr>
          <a:xfrm rot="0">
            <a:off x="10336941" y="3699668"/>
            <a:ext cx="908568" cy="90856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610827" y="36152"/>
                  </a:moveTo>
                  <a:lnTo>
                    <a:pt x="776648" y="201973"/>
                  </a:lnTo>
                  <a:cubicBezTo>
                    <a:pt x="799796" y="225121"/>
                    <a:pt x="812800" y="256516"/>
                    <a:pt x="812800" y="289251"/>
                  </a:cubicBezTo>
                  <a:lnTo>
                    <a:pt x="812800" y="523549"/>
                  </a:lnTo>
                  <a:cubicBezTo>
                    <a:pt x="812800" y="556284"/>
                    <a:pt x="799796" y="587679"/>
                    <a:pt x="776648" y="610827"/>
                  </a:cubicBezTo>
                  <a:lnTo>
                    <a:pt x="610827" y="776648"/>
                  </a:lnTo>
                  <a:cubicBezTo>
                    <a:pt x="587679" y="799796"/>
                    <a:pt x="556284" y="812800"/>
                    <a:pt x="523549" y="812800"/>
                  </a:cubicBezTo>
                  <a:lnTo>
                    <a:pt x="289251" y="812800"/>
                  </a:lnTo>
                  <a:cubicBezTo>
                    <a:pt x="256516" y="812800"/>
                    <a:pt x="225121" y="799796"/>
                    <a:pt x="201973" y="776648"/>
                  </a:cubicBezTo>
                  <a:lnTo>
                    <a:pt x="36152" y="610827"/>
                  </a:lnTo>
                  <a:cubicBezTo>
                    <a:pt x="13004" y="587679"/>
                    <a:pt x="0" y="556284"/>
                    <a:pt x="0" y="523549"/>
                  </a:cubicBezTo>
                  <a:lnTo>
                    <a:pt x="0" y="289251"/>
                  </a:lnTo>
                  <a:cubicBezTo>
                    <a:pt x="0" y="256516"/>
                    <a:pt x="13004" y="225121"/>
                    <a:pt x="36152" y="201973"/>
                  </a:cubicBezTo>
                  <a:lnTo>
                    <a:pt x="201973" y="36152"/>
                  </a:lnTo>
                  <a:cubicBezTo>
                    <a:pt x="225121" y="13004"/>
                    <a:pt x="256516" y="0"/>
                    <a:pt x="289251" y="0"/>
                  </a:cubicBezTo>
                  <a:lnTo>
                    <a:pt x="523549" y="0"/>
                  </a:lnTo>
                  <a:cubicBezTo>
                    <a:pt x="556284" y="0"/>
                    <a:pt x="587679" y="13004"/>
                    <a:pt x="610827" y="36152"/>
                  </a:cubicBezTo>
                  <a:close/>
                </a:path>
              </a:pathLst>
            </a:custGeom>
            <a:gradFill rotWithShape="true">
              <a:gsLst>
                <a:gs pos="0">
                  <a:srgbClr val="256AB3">
                    <a:alpha val="100000"/>
                  </a:srgbClr>
                </a:gs>
                <a:gs pos="100000">
                  <a:srgbClr val="CBDFFF">
                    <a:alpha val="100000"/>
                  </a:srgbClr>
                </a:gs>
              </a:gsLst>
              <a:path path="circle">
                <a:fillToRect l="0" r="100000" t="0" b="100000"/>
              </a:path>
              <a:tileRect r="0" l="-100000" b="0" t="-100000"/>
            </a:gradFill>
            <a:ln cap="sq" w="12700">
              <a:solidFill>
                <a:srgbClr val="000000"/>
              </a:solidFill>
              <a:prstDash val="solid"/>
              <a:miter/>
            </a:ln>
          </p:spPr>
        </p:sp>
      </p:grpSp>
      <p:grpSp>
        <p:nvGrpSpPr>
          <p:cNvPr name="Group 19" id="19"/>
          <p:cNvGrpSpPr/>
          <p:nvPr/>
        </p:nvGrpSpPr>
        <p:grpSpPr>
          <a:xfrm rot="0">
            <a:off x="4642596" y="4892531"/>
            <a:ext cx="908568" cy="90856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610827" y="36152"/>
                  </a:moveTo>
                  <a:lnTo>
                    <a:pt x="776648" y="201973"/>
                  </a:lnTo>
                  <a:cubicBezTo>
                    <a:pt x="799796" y="225121"/>
                    <a:pt x="812800" y="256516"/>
                    <a:pt x="812800" y="289251"/>
                  </a:cubicBezTo>
                  <a:lnTo>
                    <a:pt x="812800" y="523549"/>
                  </a:lnTo>
                  <a:cubicBezTo>
                    <a:pt x="812800" y="556284"/>
                    <a:pt x="799796" y="587679"/>
                    <a:pt x="776648" y="610827"/>
                  </a:cubicBezTo>
                  <a:lnTo>
                    <a:pt x="610827" y="776648"/>
                  </a:lnTo>
                  <a:cubicBezTo>
                    <a:pt x="587679" y="799796"/>
                    <a:pt x="556284" y="812800"/>
                    <a:pt x="523549" y="812800"/>
                  </a:cubicBezTo>
                  <a:lnTo>
                    <a:pt x="289251" y="812800"/>
                  </a:lnTo>
                  <a:cubicBezTo>
                    <a:pt x="256516" y="812800"/>
                    <a:pt x="225121" y="799796"/>
                    <a:pt x="201973" y="776648"/>
                  </a:cubicBezTo>
                  <a:lnTo>
                    <a:pt x="36152" y="610827"/>
                  </a:lnTo>
                  <a:cubicBezTo>
                    <a:pt x="13004" y="587679"/>
                    <a:pt x="0" y="556284"/>
                    <a:pt x="0" y="523549"/>
                  </a:cubicBezTo>
                  <a:lnTo>
                    <a:pt x="0" y="289251"/>
                  </a:lnTo>
                  <a:cubicBezTo>
                    <a:pt x="0" y="256516"/>
                    <a:pt x="13004" y="225121"/>
                    <a:pt x="36152" y="201973"/>
                  </a:cubicBezTo>
                  <a:lnTo>
                    <a:pt x="201973" y="36152"/>
                  </a:lnTo>
                  <a:cubicBezTo>
                    <a:pt x="225121" y="13004"/>
                    <a:pt x="256516" y="0"/>
                    <a:pt x="289251" y="0"/>
                  </a:cubicBezTo>
                  <a:lnTo>
                    <a:pt x="523549" y="0"/>
                  </a:lnTo>
                  <a:cubicBezTo>
                    <a:pt x="556284" y="0"/>
                    <a:pt x="587679" y="13004"/>
                    <a:pt x="610827" y="36152"/>
                  </a:cubicBezTo>
                  <a:close/>
                </a:path>
              </a:pathLst>
            </a:custGeom>
            <a:gradFill rotWithShape="true">
              <a:gsLst>
                <a:gs pos="0">
                  <a:srgbClr val="256AB3">
                    <a:alpha val="100000"/>
                  </a:srgbClr>
                </a:gs>
                <a:gs pos="100000">
                  <a:srgbClr val="CBDFFF">
                    <a:alpha val="100000"/>
                  </a:srgbClr>
                </a:gs>
              </a:gsLst>
              <a:path path="circle">
                <a:fillToRect l="0" r="100000" t="0" b="100000"/>
              </a:path>
              <a:tileRect r="0" l="-100000" b="0" t="-100000"/>
            </a:gradFill>
            <a:ln cap="sq" w="12700">
              <a:solidFill>
                <a:srgbClr val="000000"/>
              </a:solidFill>
              <a:prstDash val="solid"/>
              <a:miter/>
            </a:ln>
          </p:spPr>
        </p:sp>
      </p:grpSp>
      <p:grpSp>
        <p:nvGrpSpPr>
          <p:cNvPr name="Group 21" id="21"/>
          <p:cNvGrpSpPr/>
          <p:nvPr/>
        </p:nvGrpSpPr>
        <p:grpSpPr>
          <a:xfrm rot="0">
            <a:off x="10336941" y="4892531"/>
            <a:ext cx="908568" cy="90856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610827" y="36152"/>
                  </a:moveTo>
                  <a:lnTo>
                    <a:pt x="776648" y="201973"/>
                  </a:lnTo>
                  <a:cubicBezTo>
                    <a:pt x="799796" y="225121"/>
                    <a:pt x="812800" y="256516"/>
                    <a:pt x="812800" y="289251"/>
                  </a:cubicBezTo>
                  <a:lnTo>
                    <a:pt x="812800" y="523549"/>
                  </a:lnTo>
                  <a:cubicBezTo>
                    <a:pt x="812800" y="556284"/>
                    <a:pt x="799796" y="587679"/>
                    <a:pt x="776648" y="610827"/>
                  </a:cubicBezTo>
                  <a:lnTo>
                    <a:pt x="610827" y="776648"/>
                  </a:lnTo>
                  <a:cubicBezTo>
                    <a:pt x="587679" y="799796"/>
                    <a:pt x="556284" y="812800"/>
                    <a:pt x="523549" y="812800"/>
                  </a:cubicBezTo>
                  <a:lnTo>
                    <a:pt x="289251" y="812800"/>
                  </a:lnTo>
                  <a:cubicBezTo>
                    <a:pt x="256516" y="812800"/>
                    <a:pt x="225121" y="799796"/>
                    <a:pt x="201973" y="776648"/>
                  </a:cubicBezTo>
                  <a:lnTo>
                    <a:pt x="36152" y="610827"/>
                  </a:lnTo>
                  <a:cubicBezTo>
                    <a:pt x="13004" y="587679"/>
                    <a:pt x="0" y="556284"/>
                    <a:pt x="0" y="523549"/>
                  </a:cubicBezTo>
                  <a:lnTo>
                    <a:pt x="0" y="289251"/>
                  </a:lnTo>
                  <a:cubicBezTo>
                    <a:pt x="0" y="256516"/>
                    <a:pt x="13004" y="225121"/>
                    <a:pt x="36152" y="201973"/>
                  </a:cubicBezTo>
                  <a:lnTo>
                    <a:pt x="201973" y="36152"/>
                  </a:lnTo>
                  <a:cubicBezTo>
                    <a:pt x="225121" y="13004"/>
                    <a:pt x="256516" y="0"/>
                    <a:pt x="289251" y="0"/>
                  </a:cubicBezTo>
                  <a:lnTo>
                    <a:pt x="523549" y="0"/>
                  </a:lnTo>
                  <a:cubicBezTo>
                    <a:pt x="556284" y="0"/>
                    <a:pt x="587679" y="13004"/>
                    <a:pt x="610827" y="36152"/>
                  </a:cubicBezTo>
                  <a:close/>
                </a:path>
              </a:pathLst>
            </a:custGeom>
            <a:gradFill rotWithShape="true">
              <a:gsLst>
                <a:gs pos="0">
                  <a:srgbClr val="256AB3">
                    <a:alpha val="100000"/>
                  </a:srgbClr>
                </a:gs>
                <a:gs pos="100000">
                  <a:srgbClr val="CBDFFF">
                    <a:alpha val="100000"/>
                  </a:srgbClr>
                </a:gs>
              </a:gsLst>
              <a:path path="circle">
                <a:fillToRect l="0" r="100000" t="0" b="100000"/>
              </a:path>
              <a:tileRect r="0" l="-100000" b="0" t="-100000"/>
            </a:gradFill>
            <a:ln cap="sq" w="12700">
              <a:solidFill>
                <a:srgbClr val="000000"/>
              </a:solidFill>
              <a:prstDash val="solid"/>
              <a:miter/>
            </a:ln>
          </p:spPr>
        </p:sp>
      </p:grpSp>
      <p:grpSp>
        <p:nvGrpSpPr>
          <p:cNvPr name="Group 23" id="23"/>
          <p:cNvGrpSpPr/>
          <p:nvPr/>
        </p:nvGrpSpPr>
        <p:grpSpPr>
          <a:xfrm rot="0">
            <a:off x="4642596" y="6085394"/>
            <a:ext cx="908568" cy="90856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610827" y="36152"/>
                  </a:moveTo>
                  <a:lnTo>
                    <a:pt x="776648" y="201973"/>
                  </a:lnTo>
                  <a:cubicBezTo>
                    <a:pt x="799796" y="225121"/>
                    <a:pt x="812800" y="256516"/>
                    <a:pt x="812800" y="289251"/>
                  </a:cubicBezTo>
                  <a:lnTo>
                    <a:pt x="812800" y="523549"/>
                  </a:lnTo>
                  <a:cubicBezTo>
                    <a:pt x="812800" y="556284"/>
                    <a:pt x="799796" y="587679"/>
                    <a:pt x="776648" y="610827"/>
                  </a:cubicBezTo>
                  <a:lnTo>
                    <a:pt x="610827" y="776648"/>
                  </a:lnTo>
                  <a:cubicBezTo>
                    <a:pt x="587679" y="799796"/>
                    <a:pt x="556284" y="812800"/>
                    <a:pt x="523549" y="812800"/>
                  </a:cubicBezTo>
                  <a:lnTo>
                    <a:pt x="289251" y="812800"/>
                  </a:lnTo>
                  <a:cubicBezTo>
                    <a:pt x="256516" y="812800"/>
                    <a:pt x="225121" y="799796"/>
                    <a:pt x="201973" y="776648"/>
                  </a:cubicBezTo>
                  <a:lnTo>
                    <a:pt x="36152" y="610827"/>
                  </a:lnTo>
                  <a:cubicBezTo>
                    <a:pt x="13004" y="587679"/>
                    <a:pt x="0" y="556284"/>
                    <a:pt x="0" y="523549"/>
                  </a:cubicBezTo>
                  <a:lnTo>
                    <a:pt x="0" y="289251"/>
                  </a:lnTo>
                  <a:cubicBezTo>
                    <a:pt x="0" y="256516"/>
                    <a:pt x="13004" y="225121"/>
                    <a:pt x="36152" y="201973"/>
                  </a:cubicBezTo>
                  <a:lnTo>
                    <a:pt x="201973" y="36152"/>
                  </a:lnTo>
                  <a:cubicBezTo>
                    <a:pt x="225121" y="13004"/>
                    <a:pt x="256516" y="0"/>
                    <a:pt x="289251" y="0"/>
                  </a:cubicBezTo>
                  <a:lnTo>
                    <a:pt x="523549" y="0"/>
                  </a:lnTo>
                  <a:cubicBezTo>
                    <a:pt x="556284" y="0"/>
                    <a:pt x="587679" y="13004"/>
                    <a:pt x="610827" y="36152"/>
                  </a:cubicBezTo>
                  <a:close/>
                </a:path>
              </a:pathLst>
            </a:custGeom>
            <a:gradFill rotWithShape="true">
              <a:gsLst>
                <a:gs pos="0">
                  <a:srgbClr val="256AB3">
                    <a:alpha val="100000"/>
                  </a:srgbClr>
                </a:gs>
                <a:gs pos="100000">
                  <a:srgbClr val="CBDFFF">
                    <a:alpha val="100000"/>
                  </a:srgbClr>
                </a:gs>
              </a:gsLst>
              <a:path path="circle">
                <a:fillToRect l="0" r="100000" t="0" b="100000"/>
              </a:path>
              <a:tileRect r="0" l="-100000" b="0" t="-100000"/>
            </a:gradFill>
            <a:ln cap="sq" w="12700">
              <a:solidFill>
                <a:srgbClr val="000000"/>
              </a:solidFill>
              <a:prstDash val="solid"/>
              <a:miter/>
            </a:ln>
          </p:spPr>
        </p:sp>
      </p:grpSp>
      <p:grpSp>
        <p:nvGrpSpPr>
          <p:cNvPr name="Group 25" id="25"/>
          <p:cNvGrpSpPr/>
          <p:nvPr/>
        </p:nvGrpSpPr>
        <p:grpSpPr>
          <a:xfrm rot="0">
            <a:off x="4642596" y="7283519"/>
            <a:ext cx="908568" cy="90856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610827" y="36152"/>
                  </a:moveTo>
                  <a:lnTo>
                    <a:pt x="776648" y="201973"/>
                  </a:lnTo>
                  <a:cubicBezTo>
                    <a:pt x="799796" y="225121"/>
                    <a:pt x="812800" y="256516"/>
                    <a:pt x="812800" y="289251"/>
                  </a:cubicBezTo>
                  <a:lnTo>
                    <a:pt x="812800" y="523549"/>
                  </a:lnTo>
                  <a:cubicBezTo>
                    <a:pt x="812800" y="556284"/>
                    <a:pt x="799796" y="587679"/>
                    <a:pt x="776648" y="610827"/>
                  </a:cubicBezTo>
                  <a:lnTo>
                    <a:pt x="610827" y="776648"/>
                  </a:lnTo>
                  <a:cubicBezTo>
                    <a:pt x="587679" y="799796"/>
                    <a:pt x="556284" y="812800"/>
                    <a:pt x="523549" y="812800"/>
                  </a:cubicBezTo>
                  <a:lnTo>
                    <a:pt x="289251" y="812800"/>
                  </a:lnTo>
                  <a:cubicBezTo>
                    <a:pt x="256516" y="812800"/>
                    <a:pt x="225121" y="799796"/>
                    <a:pt x="201973" y="776648"/>
                  </a:cubicBezTo>
                  <a:lnTo>
                    <a:pt x="36152" y="610827"/>
                  </a:lnTo>
                  <a:cubicBezTo>
                    <a:pt x="13004" y="587679"/>
                    <a:pt x="0" y="556284"/>
                    <a:pt x="0" y="523549"/>
                  </a:cubicBezTo>
                  <a:lnTo>
                    <a:pt x="0" y="289251"/>
                  </a:lnTo>
                  <a:cubicBezTo>
                    <a:pt x="0" y="256516"/>
                    <a:pt x="13004" y="225121"/>
                    <a:pt x="36152" y="201973"/>
                  </a:cubicBezTo>
                  <a:lnTo>
                    <a:pt x="201973" y="36152"/>
                  </a:lnTo>
                  <a:cubicBezTo>
                    <a:pt x="225121" y="13004"/>
                    <a:pt x="256516" y="0"/>
                    <a:pt x="289251" y="0"/>
                  </a:cubicBezTo>
                  <a:lnTo>
                    <a:pt x="523549" y="0"/>
                  </a:lnTo>
                  <a:cubicBezTo>
                    <a:pt x="556284" y="0"/>
                    <a:pt x="587679" y="13004"/>
                    <a:pt x="610827" y="36152"/>
                  </a:cubicBezTo>
                  <a:close/>
                </a:path>
              </a:pathLst>
            </a:custGeom>
            <a:gradFill rotWithShape="true">
              <a:gsLst>
                <a:gs pos="0">
                  <a:srgbClr val="256AB3">
                    <a:alpha val="100000"/>
                  </a:srgbClr>
                </a:gs>
                <a:gs pos="100000">
                  <a:srgbClr val="CBDFFF">
                    <a:alpha val="100000"/>
                  </a:srgbClr>
                </a:gs>
              </a:gsLst>
              <a:path path="circle">
                <a:fillToRect l="0" r="100000" t="0" b="100000"/>
              </a:path>
              <a:tileRect r="0" l="-100000" b="0" t="-100000"/>
            </a:gradFill>
            <a:ln cap="sq" w="12700">
              <a:solidFill>
                <a:srgbClr val="000000"/>
              </a:solidFill>
              <a:prstDash val="solid"/>
              <a:miter/>
            </a:ln>
          </p:spPr>
        </p:sp>
      </p:grpSp>
      <p:grpSp>
        <p:nvGrpSpPr>
          <p:cNvPr name="Group 27" id="27"/>
          <p:cNvGrpSpPr/>
          <p:nvPr/>
        </p:nvGrpSpPr>
        <p:grpSpPr>
          <a:xfrm rot="0">
            <a:off x="12651457" y="563249"/>
            <a:ext cx="6180159" cy="993168"/>
            <a:chOff x="0" y="0"/>
            <a:chExt cx="1627696" cy="261575"/>
          </a:xfrm>
        </p:grpSpPr>
        <p:sp>
          <p:nvSpPr>
            <p:cNvPr name="Freeform 28" id="28"/>
            <p:cNvSpPr/>
            <p:nvPr/>
          </p:nvSpPr>
          <p:spPr>
            <a:xfrm flipH="false" flipV="false" rot="0">
              <a:off x="0" y="0"/>
              <a:ext cx="1627696" cy="261575"/>
            </a:xfrm>
            <a:custGeom>
              <a:avLst/>
              <a:gdLst/>
              <a:ahLst/>
              <a:cxnLst/>
              <a:rect r="r" b="b" t="t" l="l"/>
              <a:pathLst>
                <a:path h="261575" w="1627696">
                  <a:moveTo>
                    <a:pt x="25054" y="0"/>
                  </a:moveTo>
                  <a:lnTo>
                    <a:pt x="1602642" y="0"/>
                  </a:lnTo>
                  <a:cubicBezTo>
                    <a:pt x="1616479" y="0"/>
                    <a:pt x="1627696" y="11217"/>
                    <a:pt x="1627696" y="25054"/>
                  </a:cubicBezTo>
                  <a:lnTo>
                    <a:pt x="1627696" y="236521"/>
                  </a:lnTo>
                  <a:cubicBezTo>
                    <a:pt x="1627696" y="250358"/>
                    <a:pt x="1616479" y="261575"/>
                    <a:pt x="1602642" y="261575"/>
                  </a:cubicBezTo>
                  <a:lnTo>
                    <a:pt x="25054" y="261575"/>
                  </a:lnTo>
                  <a:cubicBezTo>
                    <a:pt x="11217" y="261575"/>
                    <a:pt x="0" y="250358"/>
                    <a:pt x="0" y="236521"/>
                  </a:cubicBezTo>
                  <a:lnTo>
                    <a:pt x="0" y="25054"/>
                  </a:lnTo>
                  <a:cubicBezTo>
                    <a:pt x="0" y="11217"/>
                    <a:pt x="11217" y="0"/>
                    <a:pt x="25054" y="0"/>
                  </a:cubicBezTo>
                  <a:close/>
                </a:path>
              </a:pathLst>
            </a:custGeom>
            <a:solidFill>
              <a:srgbClr val="3165AA"/>
            </a:solidFill>
          </p:spPr>
        </p:sp>
        <p:sp>
          <p:nvSpPr>
            <p:cNvPr name="TextBox 29" id="29"/>
            <p:cNvSpPr txBox="true"/>
            <p:nvPr/>
          </p:nvSpPr>
          <p:spPr>
            <a:xfrm>
              <a:off x="0" y="-47625"/>
              <a:ext cx="1627696" cy="309200"/>
            </a:xfrm>
            <a:prstGeom prst="rect">
              <a:avLst/>
            </a:prstGeom>
          </p:spPr>
          <p:txBody>
            <a:bodyPr anchor="ctr" rtlCol="false" tIns="50800" lIns="50800" bIns="50800" rIns="50800"/>
            <a:lstStyle/>
            <a:p>
              <a:pPr algn="ctr">
                <a:lnSpc>
                  <a:spcPts val="3347"/>
                </a:lnSpc>
              </a:pPr>
            </a:p>
          </p:txBody>
        </p:sp>
      </p:grpSp>
      <p:sp>
        <p:nvSpPr>
          <p:cNvPr name="Freeform 30" id="30"/>
          <p:cNvSpPr/>
          <p:nvPr/>
        </p:nvSpPr>
        <p:spPr>
          <a:xfrm flipH="false" flipV="false" rot="0">
            <a:off x="9950921" y="13205125"/>
            <a:ext cx="800350" cy="417292"/>
          </a:xfrm>
          <a:custGeom>
            <a:avLst/>
            <a:gdLst/>
            <a:ahLst/>
            <a:cxnLst/>
            <a:rect r="r" b="b" t="t" l="l"/>
            <a:pathLst>
              <a:path h="417292" w="800350">
                <a:moveTo>
                  <a:pt x="0" y="0"/>
                </a:moveTo>
                <a:lnTo>
                  <a:pt x="800350" y="0"/>
                </a:lnTo>
                <a:lnTo>
                  <a:pt x="800350" y="417292"/>
                </a:lnTo>
                <a:lnTo>
                  <a:pt x="0" y="4172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31" id="31"/>
          <p:cNvGrpSpPr/>
          <p:nvPr/>
        </p:nvGrpSpPr>
        <p:grpSpPr>
          <a:xfrm rot="0">
            <a:off x="17145818" y="579662"/>
            <a:ext cx="898076" cy="898076"/>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3978" t="-4516" r="-3548" b="-3010"/>
              </a:stretch>
            </a:blipFill>
          </p:spPr>
        </p:sp>
      </p:grpSp>
      <p:sp>
        <p:nvSpPr>
          <p:cNvPr name="TextBox 33" id="33"/>
          <p:cNvSpPr txBox="true"/>
          <p:nvPr/>
        </p:nvSpPr>
        <p:spPr>
          <a:xfrm rot="0">
            <a:off x="4848734" y="2672819"/>
            <a:ext cx="579411" cy="519389"/>
          </a:xfrm>
          <a:prstGeom prst="rect">
            <a:avLst/>
          </a:prstGeom>
        </p:spPr>
        <p:txBody>
          <a:bodyPr anchor="t" rtlCol="false" tIns="0" lIns="0" bIns="0" rIns="0">
            <a:spAutoFit/>
          </a:bodyPr>
          <a:lstStyle/>
          <a:p>
            <a:pPr algn="l">
              <a:lnSpc>
                <a:spcPts val="4273"/>
              </a:lnSpc>
            </a:pPr>
            <a:r>
              <a:rPr lang="en-US" sz="3052" b="true">
                <a:solidFill>
                  <a:srgbClr val="0B1B45"/>
                </a:solidFill>
                <a:latin typeface="IBM Plex Sans Bold"/>
                <a:ea typeface="IBM Plex Sans Bold"/>
                <a:cs typeface="IBM Plex Sans Bold"/>
                <a:sym typeface="IBM Plex Sans Bold"/>
              </a:rPr>
              <a:t>01</a:t>
            </a:r>
          </a:p>
        </p:txBody>
      </p:sp>
      <p:sp>
        <p:nvSpPr>
          <p:cNvPr name="TextBox 34" id="34"/>
          <p:cNvSpPr txBox="true"/>
          <p:nvPr/>
        </p:nvSpPr>
        <p:spPr>
          <a:xfrm rot="0">
            <a:off x="10543079" y="2672819"/>
            <a:ext cx="579411" cy="519389"/>
          </a:xfrm>
          <a:prstGeom prst="rect">
            <a:avLst/>
          </a:prstGeom>
        </p:spPr>
        <p:txBody>
          <a:bodyPr anchor="t" rtlCol="false" tIns="0" lIns="0" bIns="0" rIns="0">
            <a:spAutoFit/>
          </a:bodyPr>
          <a:lstStyle/>
          <a:p>
            <a:pPr algn="l">
              <a:lnSpc>
                <a:spcPts val="4273"/>
              </a:lnSpc>
            </a:pPr>
            <a:r>
              <a:rPr lang="en-US" sz="3052" b="true">
                <a:solidFill>
                  <a:srgbClr val="0B1B45"/>
                </a:solidFill>
                <a:latin typeface="IBM Plex Sans Bold"/>
                <a:ea typeface="IBM Plex Sans Bold"/>
                <a:cs typeface="IBM Plex Sans Bold"/>
                <a:sym typeface="IBM Plex Sans Bold"/>
              </a:rPr>
              <a:t>06</a:t>
            </a:r>
          </a:p>
        </p:txBody>
      </p:sp>
      <p:sp>
        <p:nvSpPr>
          <p:cNvPr name="TextBox 35" id="35"/>
          <p:cNvSpPr txBox="true"/>
          <p:nvPr/>
        </p:nvSpPr>
        <p:spPr>
          <a:xfrm rot="0">
            <a:off x="4848734" y="3865682"/>
            <a:ext cx="579411" cy="519389"/>
          </a:xfrm>
          <a:prstGeom prst="rect">
            <a:avLst/>
          </a:prstGeom>
        </p:spPr>
        <p:txBody>
          <a:bodyPr anchor="t" rtlCol="false" tIns="0" lIns="0" bIns="0" rIns="0">
            <a:spAutoFit/>
          </a:bodyPr>
          <a:lstStyle/>
          <a:p>
            <a:pPr algn="l">
              <a:lnSpc>
                <a:spcPts val="4273"/>
              </a:lnSpc>
            </a:pPr>
            <a:r>
              <a:rPr lang="en-US" sz="3052" b="true">
                <a:solidFill>
                  <a:srgbClr val="0B1B45"/>
                </a:solidFill>
                <a:latin typeface="IBM Plex Sans Bold"/>
                <a:ea typeface="IBM Plex Sans Bold"/>
                <a:cs typeface="IBM Plex Sans Bold"/>
                <a:sym typeface="IBM Plex Sans Bold"/>
              </a:rPr>
              <a:t>02</a:t>
            </a:r>
          </a:p>
        </p:txBody>
      </p:sp>
      <p:sp>
        <p:nvSpPr>
          <p:cNvPr name="TextBox 36" id="36"/>
          <p:cNvSpPr txBox="true"/>
          <p:nvPr/>
        </p:nvSpPr>
        <p:spPr>
          <a:xfrm rot="0">
            <a:off x="10543079" y="3865682"/>
            <a:ext cx="579411" cy="519389"/>
          </a:xfrm>
          <a:prstGeom prst="rect">
            <a:avLst/>
          </a:prstGeom>
        </p:spPr>
        <p:txBody>
          <a:bodyPr anchor="t" rtlCol="false" tIns="0" lIns="0" bIns="0" rIns="0">
            <a:spAutoFit/>
          </a:bodyPr>
          <a:lstStyle/>
          <a:p>
            <a:pPr algn="l">
              <a:lnSpc>
                <a:spcPts val="4273"/>
              </a:lnSpc>
            </a:pPr>
            <a:r>
              <a:rPr lang="en-US" sz="3052" b="true">
                <a:solidFill>
                  <a:srgbClr val="0B1B45"/>
                </a:solidFill>
                <a:latin typeface="IBM Plex Sans Bold"/>
                <a:ea typeface="IBM Plex Sans Bold"/>
                <a:cs typeface="IBM Plex Sans Bold"/>
                <a:sym typeface="IBM Plex Sans Bold"/>
              </a:rPr>
              <a:t>07</a:t>
            </a:r>
          </a:p>
        </p:txBody>
      </p:sp>
      <p:sp>
        <p:nvSpPr>
          <p:cNvPr name="TextBox 37" id="37"/>
          <p:cNvSpPr txBox="true"/>
          <p:nvPr/>
        </p:nvSpPr>
        <p:spPr>
          <a:xfrm rot="0">
            <a:off x="4848734" y="5058546"/>
            <a:ext cx="579411" cy="519389"/>
          </a:xfrm>
          <a:prstGeom prst="rect">
            <a:avLst/>
          </a:prstGeom>
        </p:spPr>
        <p:txBody>
          <a:bodyPr anchor="t" rtlCol="false" tIns="0" lIns="0" bIns="0" rIns="0">
            <a:spAutoFit/>
          </a:bodyPr>
          <a:lstStyle/>
          <a:p>
            <a:pPr algn="l">
              <a:lnSpc>
                <a:spcPts val="4273"/>
              </a:lnSpc>
            </a:pPr>
            <a:r>
              <a:rPr lang="en-US" sz="3052" b="true">
                <a:solidFill>
                  <a:srgbClr val="0B1B45"/>
                </a:solidFill>
                <a:latin typeface="IBM Plex Sans Bold"/>
                <a:ea typeface="IBM Plex Sans Bold"/>
                <a:cs typeface="IBM Plex Sans Bold"/>
                <a:sym typeface="IBM Plex Sans Bold"/>
              </a:rPr>
              <a:t>03</a:t>
            </a:r>
          </a:p>
        </p:txBody>
      </p:sp>
      <p:sp>
        <p:nvSpPr>
          <p:cNvPr name="TextBox 38" id="38"/>
          <p:cNvSpPr txBox="true"/>
          <p:nvPr/>
        </p:nvSpPr>
        <p:spPr>
          <a:xfrm rot="0">
            <a:off x="10543079" y="5058546"/>
            <a:ext cx="579411" cy="519389"/>
          </a:xfrm>
          <a:prstGeom prst="rect">
            <a:avLst/>
          </a:prstGeom>
        </p:spPr>
        <p:txBody>
          <a:bodyPr anchor="t" rtlCol="false" tIns="0" lIns="0" bIns="0" rIns="0">
            <a:spAutoFit/>
          </a:bodyPr>
          <a:lstStyle/>
          <a:p>
            <a:pPr algn="l">
              <a:lnSpc>
                <a:spcPts val="4273"/>
              </a:lnSpc>
            </a:pPr>
            <a:r>
              <a:rPr lang="en-US" sz="3052" b="true">
                <a:solidFill>
                  <a:srgbClr val="0B1B45"/>
                </a:solidFill>
                <a:latin typeface="IBM Plex Sans Bold"/>
                <a:ea typeface="IBM Plex Sans Bold"/>
                <a:cs typeface="IBM Plex Sans Bold"/>
                <a:sym typeface="IBM Plex Sans Bold"/>
              </a:rPr>
              <a:t>08</a:t>
            </a:r>
          </a:p>
        </p:txBody>
      </p:sp>
      <p:sp>
        <p:nvSpPr>
          <p:cNvPr name="TextBox 39" id="39"/>
          <p:cNvSpPr txBox="true"/>
          <p:nvPr/>
        </p:nvSpPr>
        <p:spPr>
          <a:xfrm rot="0">
            <a:off x="4848734" y="6251409"/>
            <a:ext cx="579411" cy="519389"/>
          </a:xfrm>
          <a:prstGeom prst="rect">
            <a:avLst/>
          </a:prstGeom>
        </p:spPr>
        <p:txBody>
          <a:bodyPr anchor="t" rtlCol="false" tIns="0" lIns="0" bIns="0" rIns="0">
            <a:spAutoFit/>
          </a:bodyPr>
          <a:lstStyle/>
          <a:p>
            <a:pPr algn="l">
              <a:lnSpc>
                <a:spcPts val="4273"/>
              </a:lnSpc>
            </a:pPr>
            <a:r>
              <a:rPr lang="en-US" sz="3052" b="true">
                <a:solidFill>
                  <a:srgbClr val="0B1B45"/>
                </a:solidFill>
                <a:latin typeface="IBM Plex Sans Bold"/>
                <a:ea typeface="IBM Plex Sans Bold"/>
                <a:cs typeface="IBM Plex Sans Bold"/>
                <a:sym typeface="IBM Plex Sans Bold"/>
              </a:rPr>
              <a:t>04</a:t>
            </a:r>
          </a:p>
        </p:txBody>
      </p:sp>
      <p:sp>
        <p:nvSpPr>
          <p:cNvPr name="TextBox 40" id="40"/>
          <p:cNvSpPr txBox="true"/>
          <p:nvPr/>
        </p:nvSpPr>
        <p:spPr>
          <a:xfrm rot="0">
            <a:off x="4848734" y="7449534"/>
            <a:ext cx="579411" cy="519389"/>
          </a:xfrm>
          <a:prstGeom prst="rect">
            <a:avLst/>
          </a:prstGeom>
        </p:spPr>
        <p:txBody>
          <a:bodyPr anchor="t" rtlCol="false" tIns="0" lIns="0" bIns="0" rIns="0">
            <a:spAutoFit/>
          </a:bodyPr>
          <a:lstStyle/>
          <a:p>
            <a:pPr algn="l">
              <a:lnSpc>
                <a:spcPts val="4273"/>
              </a:lnSpc>
            </a:pPr>
            <a:r>
              <a:rPr lang="en-US" sz="3052" b="true">
                <a:solidFill>
                  <a:srgbClr val="0B1B45"/>
                </a:solidFill>
                <a:latin typeface="IBM Plex Sans Bold"/>
                <a:ea typeface="IBM Plex Sans Bold"/>
                <a:cs typeface="IBM Plex Sans Bold"/>
                <a:sym typeface="IBM Plex Sans Bold"/>
              </a:rPr>
              <a:t>05</a:t>
            </a:r>
          </a:p>
        </p:txBody>
      </p:sp>
      <p:sp>
        <p:nvSpPr>
          <p:cNvPr name="TextBox 41" id="41"/>
          <p:cNvSpPr txBox="true"/>
          <p:nvPr/>
        </p:nvSpPr>
        <p:spPr>
          <a:xfrm rot="0">
            <a:off x="5831968" y="2528085"/>
            <a:ext cx="3098900" cy="402896"/>
          </a:xfrm>
          <a:prstGeom prst="rect">
            <a:avLst/>
          </a:prstGeom>
        </p:spPr>
        <p:txBody>
          <a:bodyPr anchor="t" rtlCol="false" tIns="0" lIns="0" bIns="0" rIns="0">
            <a:spAutoFit/>
          </a:bodyPr>
          <a:lstStyle/>
          <a:p>
            <a:pPr algn="l">
              <a:lnSpc>
                <a:spcPts val="3318"/>
              </a:lnSpc>
            </a:pPr>
            <a:r>
              <a:rPr lang="en-US" sz="2370" b="true">
                <a:solidFill>
                  <a:srgbClr val="0B1B45"/>
                </a:solidFill>
                <a:latin typeface="IBM Plex Sans Medium"/>
                <a:ea typeface="IBM Plex Sans Medium"/>
                <a:cs typeface="IBM Plex Sans Medium"/>
                <a:sym typeface="IBM Plex Sans Medium"/>
              </a:rPr>
              <a:t>Contexto</a:t>
            </a:r>
          </a:p>
        </p:txBody>
      </p:sp>
      <p:sp>
        <p:nvSpPr>
          <p:cNvPr name="TextBox 42" id="42"/>
          <p:cNvSpPr txBox="true"/>
          <p:nvPr/>
        </p:nvSpPr>
        <p:spPr>
          <a:xfrm rot="0">
            <a:off x="11526313" y="2735828"/>
            <a:ext cx="3098900" cy="402896"/>
          </a:xfrm>
          <a:prstGeom prst="rect">
            <a:avLst/>
          </a:prstGeom>
        </p:spPr>
        <p:txBody>
          <a:bodyPr anchor="t" rtlCol="false" tIns="0" lIns="0" bIns="0" rIns="0">
            <a:spAutoFit/>
          </a:bodyPr>
          <a:lstStyle/>
          <a:p>
            <a:pPr algn="l">
              <a:lnSpc>
                <a:spcPts val="3318"/>
              </a:lnSpc>
            </a:pPr>
            <a:r>
              <a:rPr lang="en-US" sz="2370" b="true">
                <a:solidFill>
                  <a:srgbClr val="0B1B45"/>
                </a:solidFill>
                <a:latin typeface="IBM Plex Sans Medium"/>
                <a:ea typeface="IBM Plex Sans Medium"/>
                <a:cs typeface="IBM Plex Sans Medium"/>
                <a:sym typeface="IBM Plex Sans Medium"/>
              </a:rPr>
              <a:t>Evidencias</a:t>
            </a:r>
          </a:p>
        </p:txBody>
      </p:sp>
      <p:sp>
        <p:nvSpPr>
          <p:cNvPr name="TextBox 43" id="43"/>
          <p:cNvSpPr txBox="true"/>
          <p:nvPr/>
        </p:nvSpPr>
        <p:spPr>
          <a:xfrm rot="0">
            <a:off x="5831968" y="3928691"/>
            <a:ext cx="3848430" cy="402896"/>
          </a:xfrm>
          <a:prstGeom prst="rect">
            <a:avLst/>
          </a:prstGeom>
        </p:spPr>
        <p:txBody>
          <a:bodyPr anchor="t" rtlCol="false" tIns="0" lIns="0" bIns="0" rIns="0">
            <a:spAutoFit/>
          </a:bodyPr>
          <a:lstStyle/>
          <a:p>
            <a:pPr algn="l">
              <a:lnSpc>
                <a:spcPts val="3318"/>
              </a:lnSpc>
            </a:pPr>
            <a:r>
              <a:rPr lang="en-US" sz="2370" b="true">
                <a:solidFill>
                  <a:srgbClr val="0B1B45"/>
                </a:solidFill>
                <a:latin typeface="IBM Plex Sans Medium"/>
                <a:ea typeface="IBM Plex Sans Medium"/>
                <a:cs typeface="IBM Plex Sans Medium"/>
                <a:sym typeface="IBM Plex Sans Medium"/>
              </a:rPr>
              <a:t>Descripción Proyecto APT</a:t>
            </a:r>
          </a:p>
        </p:txBody>
      </p:sp>
      <p:sp>
        <p:nvSpPr>
          <p:cNvPr name="TextBox 44" id="44"/>
          <p:cNvSpPr txBox="true"/>
          <p:nvPr/>
        </p:nvSpPr>
        <p:spPr>
          <a:xfrm rot="0">
            <a:off x="11526313" y="3928691"/>
            <a:ext cx="3794303" cy="402896"/>
          </a:xfrm>
          <a:prstGeom prst="rect">
            <a:avLst/>
          </a:prstGeom>
        </p:spPr>
        <p:txBody>
          <a:bodyPr anchor="t" rtlCol="false" tIns="0" lIns="0" bIns="0" rIns="0">
            <a:spAutoFit/>
          </a:bodyPr>
          <a:lstStyle/>
          <a:p>
            <a:pPr algn="l">
              <a:lnSpc>
                <a:spcPts val="3318"/>
              </a:lnSpc>
            </a:pPr>
            <a:r>
              <a:rPr lang="en-US" sz="2370" b="true">
                <a:solidFill>
                  <a:srgbClr val="0B1B45"/>
                </a:solidFill>
                <a:latin typeface="IBM Plex Sans Medium"/>
                <a:ea typeface="IBM Plex Sans Medium"/>
                <a:cs typeface="IBM Plex Sans Medium"/>
                <a:sym typeface="IBM Plex Sans Medium"/>
              </a:rPr>
              <a:t>Factibilidad</a:t>
            </a:r>
          </a:p>
        </p:txBody>
      </p:sp>
      <p:sp>
        <p:nvSpPr>
          <p:cNvPr name="TextBox 45" id="45"/>
          <p:cNvSpPr txBox="true"/>
          <p:nvPr/>
        </p:nvSpPr>
        <p:spPr>
          <a:xfrm rot="0">
            <a:off x="5831968" y="5121555"/>
            <a:ext cx="3098900" cy="402896"/>
          </a:xfrm>
          <a:prstGeom prst="rect">
            <a:avLst/>
          </a:prstGeom>
        </p:spPr>
        <p:txBody>
          <a:bodyPr anchor="t" rtlCol="false" tIns="0" lIns="0" bIns="0" rIns="0">
            <a:spAutoFit/>
          </a:bodyPr>
          <a:lstStyle/>
          <a:p>
            <a:pPr algn="l">
              <a:lnSpc>
                <a:spcPts val="3318"/>
              </a:lnSpc>
            </a:pPr>
            <a:r>
              <a:rPr lang="en-US" sz="2370" b="true">
                <a:solidFill>
                  <a:srgbClr val="0B1B45"/>
                </a:solidFill>
                <a:latin typeface="IBM Plex Sans Medium"/>
                <a:ea typeface="IBM Plex Sans Medium"/>
                <a:cs typeface="IBM Plex Sans Medium"/>
                <a:sym typeface="IBM Plex Sans Medium"/>
              </a:rPr>
              <a:t>Relevancia</a:t>
            </a:r>
          </a:p>
        </p:txBody>
      </p:sp>
      <p:sp>
        <p:nvSpPr>
          <p:cNvPr name="TextBox 46" id="46"/>
          <p:cNvSpPr txBox="true"/>
          <p:nvPr/>
        </p:nvSpPr>
        <p:spPr>
          <a:xfrm rot="0">
            <a:off x="11526313" y="5121555"/>
            <a:ext cx="3442564" cy="402896"/>
          </a:xfrm>
          <a:prstGeom prst="rect">
            <a:avLst/>
          </a:prstGeom>
        </p:spPr>
        <p:txBody>
          <a:bodyPr anchor="t" rtlCol="false" tIns="0" lIns="0" bIns="0" rIns="0">
            <a:spAutoFit/>
          </a:bodyPr>
          <a:lstStyle/>
          <a:p>
            <a:pPr algn="l">
              <a:lnSpc>
                <a:spcPts val="3318"/>
              </a:lnSpc>
            </a:pPr>
            <a:r>
              <a:rPr lang="en-US" sz="2370" b="true">
                <a:solidFill>
                  <a:srgbClr val="0B1B45"/>
                </a:solidFill>
                <a:latin typeface="IBM Plex Sans Medium"/>
                <a:ea typeface="IBM Plex Sans Medium"/>
                <a:cs typeface="IBM Plex Sans Medium"/>
                <a:sym typeface="IBM Plex Sans Medium"/>
              </a:rPr>
              <a:t>Conclusión</a:t>
            </a:r>
          </a:p>
        </p:txBody>
      </p:sp>
      <p:sp>
        <p:nvSpPr>
          <p:cNvPr name="TextBox 47" id="47"/>
          <p:cNvSpPr txBox="true"/>
          <p:nvPr/>
        </p:nvSpPr>
        <p:spPr>
          <a:xfrm rot="0">
            <a:off x="5831968" y="6314418"/>
            <a:ext cx="3098900" cy="402896"/>
          </a:xfrm>
          <a:prstGeom prst="rect">
            <a:avLst/>
          </a:prstGeom>
        </p:spPr>
        <p:txBody>
          <a:bodyPr anchor="t" rtlCol="false" tIns="0" lIns="0" bIns="0" rIns="0">
            <a:spAutoFit/>
          </a:bodyPr>
          <a:lstStyle/>
          <a:p>
            <a:pPr algn="l">
              <a:lnSpc>
                <a:spcPts val="3318"/>
              </a:lnSpc>
            </a:pPr>
            <a:r>
              <a:rPr lang="en-US" sz="2370" b="true">
                <a:solidFill>
                  <a:srgbClr val="0B1B45"/>
                </a:solidFill>
                <a:latin typeface="IBM Plex Sans Medium"/>
                <a:ea typeface="IBM Plex Sans Medium"/>
                <a:cs typeface="IBM Plex Sans Medium"/>
                <a:sym typeface="IBM Plex Sans Medium"/>
              </a:rPr>
              <a:t>Objetivos</a:t>
            </a:r>
          </a:p>
        </p:txBody>
      </p:sp>
      <p:sp>
        <p:nvSpPr>
          <p:cNvPr name="TextBox 48" id="48"/>
          <p:cNvSpPr txBox="true"/>
          <p:nvPr/>
        </p:nvSpPr>
        <p:spPr>
          <a:xfrm rot="0">
            <a:off x="5831968" y="7512543"/>
            <a:ext cx="3098900" cy="402896"/>
          </a:xfrm>
          <a:prstGeom prst="rect">
            <a:avLst/>
          </a:prstGeom>
        </p:spPr>
        <p:txBody>
          <a:bodyPr anchor="t" rtlCol="false" tIns="0" lIns="0" bIns="0" rIns="0">
            <a:spAutoFit/>
          </a:bodyPr>
          <a:lstStyle/>
          <a:p>
            <a:pPr algn="l">
              <a:lnSpc>
                <a:spcPts val="3318"/>
              </a:lnSpc>
            </a:pPr>
            <a:r>
              <a:rPr lang="en-US" sz="2370" b="true">
                <a:solidFill>
                  <a:srgbClr val="0B1B45"/>
                </a:solidFill>
                <a:latin typeface="IBM Plex Sans Medium"/>
                <a:ea typeface="IBM Plex Sans Medium"/>
                <a:cs typeface="IBM Plex Sans Medium"/>
                <a:sym typeface="IBM Plex Sans Medium"/>
              </a:rPr>
              <a:t>Metodología</a:t>
            </a:r>
          </a:p>
        </p:txBody>
      </p:sp>
      <p:sp>
        <p:nvSpPr>
          <p:cNvPr name="TextBox 49" id="49"/>
          <p:cNvSpPr txBox="true"/>
          <p:nvPr/>
        </p:nvSpPr>
        <p:spPr>
          <a:xfrm rot="0">
            <a:off x="13050344" y="884098"/>
            <a:ext cx="2919007" cy="322895"/>
          </a:xfrm>
          <a:prstGeom prst="rect">
            <a:avLst/>
          </a:prstGeom>
        </p:spPr>
        <p:txBody>
          <a:bodyPr anchor="t" rtlCol="false" tIns="0" lIns="0" bIns="0" rIns="0">
            <a:spAutoFit/>
          </a:bodyPr>
          <a:lstStyle/>
          <a:p>
            <a:pPr algn="r">
              <a:lnSpc>
                <a:spcPts val="2743"/>
              </a:lnSpc>
            </a:pPr>
            <a:r>
              <a:rPr lang="en-US" b="true" sz="1959">
                <a:solidFill>
                  <a:srgbClr val="FFFFFF"/>
                </a:solidFill>
                <a:latin typeface="IBM Plex Sans Bold"/>
                <a:ea typeface="IBM Plex Sans Bold"/>
                <a:cs typeface="IBM Plex Sans Bold"/>
                <a:sym typeface="IBM Plex Sans Bold"/>
              </a:rPr>
              <a:t>UPCYCLE WEAR</a:t>
            </a:r>
          </a:p>
        </p:txBody>
      </p:sp>
      <p:sp>
        <p:nvSpPr>
          <p:cNvPr name="TextBox 50" id="50"/>
          <p:cNvSpPr txBox="true"/>
          <p:nvPr/>
        </p:nvSpPr>
        <p:spPr>
          <a:xfrm rot="-5400000">
            <a:off x="-368621" y="4517707"/>
            <a:ext cx="6548803" cy="1251585"/>
          </a:xfrm>
          <a:prstGeom prst="rect">
            <a:avLst/>
          </a:prstGeom>
        </p:spPr>
        <p:txBody>
          <a:bodyPr anchor="t" rtlCol="false" tIns="0" lIns="0" bIns="0" rIns="0">
            <a:spAutoFit/>
          </a:bodyPr>
          <a:lstStyle/>
          <a:p>
            <a:pPr algn="ctr">
              <a:lnSpc>
                <a:spcPts val="10290"/>
              </a:lnSpc>
            </a:pPr>
            <a:r>
              <a:rPr lang="en-US" sz="7350" b="true">
                <a:solidFill>
                  <a:srgbClr val="0B1B45"/>
                </a:solidFill>
                <a:latin typeface="IBM Plex Sans Bold"/>
                <a:ea typeface="IBM Plex Sans Bold"/>
                <a:cs typeface="IBM Plex Sans Bold"/>
                <a:sym typeface="IBM Plex Sans Bold"/>
              </a:rPr>
              <a:t>Contenido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sp>
        <p:nvSpPr>
          <p:cNvPr name="Freeform 3" id="3"/>
          <p:cNvSpPr/>
          <p:nvPr/>
        </p:nvSpPr>
        <p:spPr>
          <a:xfrm flipH="false" flipV="false" rot="0">
            <a:off x="9950921" y="13205125"/>
            <a:ext cx="800350" cy="417292"/>
          </a:xfrm>
          <a:custGeom>
            <a:avLst/>
            <a:gdLst/>
            <a:ahLst/>
            <a:cxnLst/>
            <a:rect r="r" b="b" t="t" l="l"/>
            <a:pathLst>
              <a:path h="417292" w="800350">
                <a:moveTo>
                  <a:pt x="0" y="0"/>
                </a:moveTo>
                <a:lnTo>
                  <a:pt x="800350" y="0"/>
                </a:lnTo>
                <a:lnTo>
                  <a:pt x="800350" y="417292"/>
                </a:lnTo>
                <a:lnTo>
                  <a:pt x="0" y="4172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79071" y="2484309"/>
            <a:ext cx="17529857" cy="5698029"/>
            <a:chOff x="0" y="0"/>
            <a:chExt cx="23373143" cy="7597372"/>
          </a:xfrm>
        </p:grpSpPr>
        <p:grpSp>
          <p:nvGrpSpPr>
            <p:cNvPr name="Group 5" id="5"/>
            <p:cNvGrpSpPr/>
            <p:nvPr/>
          </p:nvGrpSpPr>
          <p:grpSpPr>
            <a:xfrm rot="0">
              <a:off x="0" y="503374"/>
              <a:ext cx="1609127" cy="6590623"/>
              <a:chOff x="0" y="0"/>
              <a:chExt cx="330601" cy="1354068"/>
            </a:xfrm>
          </p:grpSpPr>
          <p:sp>
            <p:nvSpPr>
              <p:cNvPr name="Freeform 6" id="6"/>
              <p:cNvSpPr/>
              <p:nvPr/>
            </p:nvSpPr>
            <p:spPr>
              <a:xfrm flipH="false" flipV="false" rot="0">
                <a:off x="0" y="0"/>
                <a:ext cx="330601" cy="1354068"/>
              </a:xfrm>
              <a:custGeom>
                <a:avLst/>
                <a:gdLst/>
                <a:ahLst/>
                <a:cxnLst/>
                <a:rect r="r" b="b" t="t" l="l"/>
                <a:pathLst>
                  <a:path h="1354068" w="330601">
                    <a:moveTo>
                      <a:pt x="165301" y="0"/>
                    </a:moveTo>
                    <a:lnTo>
                      <a:pt x="165301" y="0"/>
                    </a:lnTo>
                    <a:cubicBezTo>
                      <a:pt x="209141" y="0"/>
                      <a:pt x="251186" y="17416"/>
                      <a:pt x="282186" y="48415"/>
                    </a:cubicBezTo>
                    <a:cubicBezTo>
                      <a:pt x="313185" y="79415"/>
                      <a:pt x="330601" y="121460"/>
                      <a:pt x="330601" y="165301"/>
                    </a:cubicBezTo>
                    <a:lnTo>
                      <a:pt x="330601" y="1188767"/>
                    </a:lnTo>
                    <a:cubicBezTo>
                      <a:pt x="330601" y="1280060"/>
                      <a:pt x="256593" y="1354068"/>
                      <a:pt x="165301" y="1354068"/>
                    </a:cubicBezTo>
                    <a:lnTo>
                      <a:pt x="165301" y="1354068"/>
                    </a:lnTo>
                    <a:cubicBezTo>
                      <a:pt x="74008" y="1354068"/>
                      <a:pt x="0" y="1280060"/>
                      <a:pt x="0" y="1188767"/>
                    </a:cubicBezTo>
                    <a:lnTo>
                      <a:pt x="0" y="165301"/>
                    </a:lnTo>
                    <a:cubicBezTo>
                      <a:pt x="0" y="74008"/>
                      <a:pt x="74008" y="0"/>
                      <a:pt x="165301"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7" id="7"/>
              <p:cNvSpPr txBox="true"/>
              <p:nvPr/>
            </p:nvSpPr>
            <p:spPr>
              <a:xfrm>
                <a:off x="0" y="-38100"/>
                <a:ext cx="330601" cy="1392168"/>
              </a:xfrm>
              <a:prstGeom prst="rect">
                <a:avLst/>
              </a:prstGeom>
            </p:spPr>
            <p:txBody>
              <a:bodyPr anchor="ctr" rtlCol="false" tIns="50800" lIns="50800" bIns="50800" rIns="50800"/>
              <a:lstStyle/>
              <a:p>
                <a:pPr algn="ctr" marL="0" indent="0" lvl="0">
                  <a:lnSpc>
                    <a:spcPts val="2939"/>
                  </a:lnSpc>
                  <a:spcBef>
                    <a:spcPct val="0"/>
                  </a:spcBef>
                </a:pPr>
              </a:p>
            </p:txBody>
          </p:sp>
        </p:grpSp>
        <p:grpSp>
          <p:nvGrpSpPr>
            <p:cNvPr name="Group 8" id="8"/>
            <p:cNvGrpSpPr/>
            <p:nvPr/>
          </p:nvGrpSpPr>
          <p:grpSpPr>
            <a:xfrm rot="-10800000">
              <a:off x="21764016" y="503374"/>
              <a:ext cx="1609127" cy="6590623"/>
              <a:chOff x="0" y="0"/>
              <a:chExt cx="330601" cy="1354068"/>
            </a:xfrm>
          </p:grpSpPr>
          <p:sp>
            <p:nvSpPr>
              <p:cNvPr name="Freeform 9" id="9"/>
              <p:cNvSpPr/>
              <p:nvPr/>
            </p:nvSpPr>
            <p:spPr>
              <a:xfrm flipH="false" flipV="false" rot="0">
                <a:off x="0" y="0"/>
                <a:ext cx="330601" cy="1354068"/>
              </a:xfrm>
              <a:custGeom>
                <a:avLst/>
                <a:gdLst/>
                <a:ahLst/>
                <a:cxnLst/>
                <a:rect r="r" b="b" t="t" l="l"/>
                <a:pathLst>
                  <a:path h="1354068" w="330601">
                    <a:moveTo>
                      <a:pt x="165301" y="0"/>
                    </a:moveTo>
                    <a:lnTo>
                      <a:pt x="165301" y="0"/>
                    </a:lnTo>
                    <a:cubicBezTo>
                      <a:pt x="209141" y="0"/>
                      <a:pt x="251186" y="17416"/>
                      <a:pt x="282186" y="48415"/>
                    </a:cubicBezTo>
                    <a:cubicBezTo>
                      <a:pt x="313185" y="79415"/>
                      <a:pt x="330601" y="121460"/>
                      <a:pt x="330601" y="165301"/>
                    </a:cubicBezTo>
                    <a:lnTo>
                      <a:pt x="330601" y="1188767"/>
                    </a:lnTo>
                    <a:cubicBezTo>
                      <a:pt x="330601" y="1280060"/>
                      <a:pt x="256593" y="1354068"/>
                      <a:pt x="165301" y="1354068"/>
                    </a:cubicBezTo>
                    <a:lnTo>
                      <a:pt x="165301" y="1354068"/>
                    </a:lnTo>
                    <a:cubicBezTo>
                      <a:pt x="74008" y="1354068"/>
                      <a:pt x="0" y="1280060"/>
                      <a:pt x="0" y="1188767"/>
                    </a:cubicBezTo>
                    <a:lnTo>
                      <a:pt x="0" y="165301"/>
                    </a:lnTo>
                    <a:cubicBezTo>
                      <a:pt x="0" y="74008"/>
                      <a:pt x="74008" y="0"/>
                      <a:pt x="165301"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10" id="10"/>
              <p:cNvSpPr txBox="true"/>
              <p:nvPr/>
            </p:nvSpPr>
            <p:spPr>
              <a:xfrm>
                <a:off x="0" y="-38100"/>
                <a:ext cx="330601" cy="1392168"/>
              </a:xfrm>
              <a:prstGeom prst="rect">
                <a:avLst/>
              </a:prstGeom>
            </p:spPr>
            <p:txBody>
              <a:bodyPr anchor="ctr" rtlCol="false" tIns="50800" lIns="50800" bIns="50800" rIns="50800"/>
              <a:lstStyle/>
              <a:p>
                <a:pPr algn="ctr" marL="0" indent="0" lvl="0">
                  <a:lnSpc>
                    <a:spcPts val="2939"/>
                  </a:lnSpc>
                  <a:spcBef>
                    <a:spcPct val="0"/>
                  </a:spcBef>
                </a:pPr>
              </a:p>
            </p:txBody>
          </p:sp>
        </p:grpSp>
        <p:grpSp>
          <p:nvGrpSpPr>
            <p:cNvPr name="Group 11" id="11"/>
            <p:cNvGrpSpPr/>
            <p:nvPr/>
          </p:nvGrpSpPr>
          <p:grpSpPr>
            <a:xfrm rot="0">
              <a:off x="531423" y="0"/>
              <a:ext cx="22313403" cy="7597372"/>
              <a:chOff x="0" y="0"/>
              <a:chExt cx="4584371" cy="1560908"/>
            </a:xfrm>
          </p:grpSpPr>
          <p:sp>
            <p:nvSpPr>
              <p:cNvPr name="Freeform 12" id="12"/>
              <p:cNvSpPr/>
              <p:nvPr/>
            </p:nvSpPr>
            <p:spPr>
              <a:xfrm flipH="false" flipV="false" rot="0">
                <a:off x="0" y="0"/>
                <a:ext cx="4584371" cy="1560908"/>
              </a:xfrm>
              <a:custGeom>
                <a:avLst/>
                <a:gdLst/>
                <a:ahLst/>
                <a:cxnLst/>
                <a:rect r="r" b="b" t="t" l="l"/>
                <a:pathLst>
                  <a:path h="1560908" w="4584371">
                    <a:moveTo>
                      <a:pt x="13343" y="0"/>
                    </a:moveTo>
                    <a:lnTo>
                      <a:pt x="4571028" y="0"/>
                    </a:lnTo>
                    <a:cubicBezTo>
                      <a:pt x="4574567" y="0"/>
                      <a:pt x="4577960" y="1406"/>
                      <a:pt x="4580463" y="3908"/>
                    </a:cubicBezTo>
                    <a:cubicBezTo>
                      <a:pt x="4582965" y="6411"/>
                      <a:pt x="4584371" y="9804"/>
                      <a:pt x="4584371" y="13343"/>
                    </a:cubicBezTo>
                    <a:lnTo>
                      <a:pt x="4584371" y="1547565"/>
                    </a:lnTo>
                    <a:cubicBezTo>
                      <a:pt x="4584371" y="1551104"/>
                      <a:pt x="4582965" y="1554497"/>
                      <a:pt x="4580463" y="1557000"/>
                    </a:cubicBezTo>
                    <a:cubicBezTo>
                      <a:pt x="4577960" y="1559502"/>
                      <a:pt x="4574567" y="1560908"/>
                      <a:pt x="4571028" y="1560908"/>
                    </a:cubicBezTo>
                    <a:lnTo>
                      <a:pt x="13343" y="1560908"/>
                    </a:lnTo>
                    <a:cubicBezTo>
                      <a:pt x="9804" y="1560908"/>
                      <a:pt x="6411" y="1559502"/>
                      <a:pt x="3908" y="1557000"/>
                    </a:cubicBezTo>
                    <a:cubicBezTo>
                      <a:pt x="1406" y="1554497"/>
                      <a:pt x="0" y="1551104"/>
                      <a:pt x="0" y="1547565"/>
                    </a:cubicBezTo>
                    <a:lnTo>
                      <a:pt x="0" y="13343"/>
                    </a:lnTo>
                    <a:cubicBezTo>
                      <a:pt x="0" y="9804"/>
                      <a:pt x="1406" y="6411"/>
                      <a:pt x="3908" y="3908"/>
                    </a:cubicBezTo>
                    <a:cubicBezTo>
                      <a:pt x="6411" y="1406"/>
                      <a:pt x="9804" y="0"/>
                      <a:pt x="13343" y="0"/>
                    </a:cubicBezTo>
                    <a:close/>
                  </a:path>
                </a:pathLst>
              </a:custGeom>
              <a:solidFill>
                <a:srgbClr val="FFFFFF"/>
              </a:solidFill>
              <a:ln cap="rnd">
                <a:noFill/>
                <a:prstDash val="solid"/>
                <a:round/>
              </a:ln>
            </p:spPr>
          </p:sp>
          <p:sp>
            <p:nvSpPr>
              <p:cNvPr name="TextBox 13" id="13"/>
              <p:cNvSpPr txBox="true"/>
              <p:nvPr/>
            </p:nvSpPr>
            <p:spPr>
              <a:xfrm>
                <a:off x="0" y="-38100"/>
                <a:ext cx="4584371" cy="1599008"/>
              </a:xfrm>
              <a:prstGeom prst="rect">
                <a:avLst/>
              </a:prstGeom>
            </p:spPr>
            <p:txBody>
              <a:bodyPr anchor="ctr" rtlCol="false" tIns="50800" lIns="50800" bIns="50800" rIns="50800"/>
              <a:lstStyle/>
              <a:p>
                <a:pPr algn="ctr">
                  <a:lnSpc>
                    <a:spcPts val="2939"/>
                  </a:lnSpc>
                </a:pPr>
              </a:p>
            </p:txBody>
          </p:sp>
        </p:grpSp>
      </p:grpSp>
      <p:grpSp>
        <p:nvGrpSpPr>
          <p:cNvPr name="Group 14" id="14"/>
          <p:cNvGrpSpPr/>
          <p:nvPr/>
        </p:nvGrpSpPr>
        <p:grpSpPr>
          <a:xfrm rot="0">
            <a:off x="3630393" y="1028700"/>
            <a:ext cx="11027215" cy="1577218"/>
            <a:chOff x="0" y="0"/>
            <a:chExt cx="3871319" cy="553713"/>
          </a:xfrm>
        </p:grpSpPr>
        <p:sp>
          <p:nvSpPr>
            <p:cNvPr name="Freeform 15" id="15"/>
            <p:cNvSpPr/>
            <p:nvPr/>
          </p:nvSpPr>
          <p:spPr>
            <a:xfrm flipH="false" flipV="false" rot="0">
              <a:off x="0" y="0"/>
              <a:ext cx="3871319" cy="553713"/>
            </a:xfrm>
            <a:custGeom>
              <a:avLst/>
              <a:gdLst/>
              <a:ahLst/>
              <a:cxnLst/>
              <a:rect r="r" b="b" t="t" l="l"/>
              <a:pathLst>
                <a:path h="553713" w="3871319">
                  <a:moveTo>
                    <a:pt x="14041" y="0"/>
                  </a:moveTo>
                  <a:lnTo>
                    <a:pt x="3857278" y="0"/>
                  </a:lnTo>
                  <a:cubicBezTo>
                    <a:pt x="3861002" y="0"/>
                    <a:pt x="3864573" y="1479"/>
                    <a:pt x="3867207" y="4113"/>
                  </a:cubicBezTo>
                  <a:cubicBezTo>
                    <a:pt x="3869840" y="6746"/>
                    <a:pt x="3871319" y="10317"/>
                    <a:pt x="3871319" y="14041"/>
                  </a:cubicBezTo>
                  <a:lnTo>
                    <a:pt x="3871319" y="539672"/>
                  </a:lnTo>
                  <a:cubicBezTo>
                    <a:pt x="3871319" y="543396"/>
                    <a:pt x="3869840" y="546967"/>
                    <a:pt x="3867207" y="549601"/>
                  </a:cubicBezTo>
                  <a:cubicBezTo>
                    <a:pt x="3864573" y="552234"/>
                    <a:pt x="3861002" y="553713"/>
                    <a:pt x="3857278" y="553713"/>
                  </a:cubicBezTo>
                  <a:lnTo>
                    <a:pt x="14041" y="553713"/>
                  </a:lnTo>
                  <a:cubicBezTo>
                    <a:pt x="6287" y="553713"/>
                    <a:pt x="0" y="547427"/>
                    <a:pt x="0" y="539672"/>
                  </a:cubicBezTo>
                  <a:lnTo>
                    <a:pt x="0" y="14041"/>
                  </a:lnTo>
                  <a:cubicBezTo>
                    <a:pt x="0" y="6287"/>
                    <a:pt x="6287" y="0"/>
                    <a:pt x="14041"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16" id="16"/>
            <p:cNvSpPr txBox="true"/>
            <p:nvPr/>
          </p:nvSpPr>
          <p:spPr>
            <a:xfrm>
              <a:off x="0" y="-47625"/>
              <a:ext cx="3871319" cy="601338"/>
            </a:xfrm>
            <a:prstGeom prst="rect">
              <a:avLst/>
            </a:prstGeom>
          </p:spPr>
          <p:txBody>
            <a:bodyPr anchor="ctr" rtlCol="false" tIns="47543" lIns="47543" bIns="47543" rIns="47543"/>
            <a:lstStyle/>
            <a:p>
              <a:pPr algn="ctr">
                <a:lnSpc>
                  <a:spcPts val="3418"/>
                </a:lnSpc>
              </a:pPr>
            </a:p>
          </p:txBody>
        </p:sp>
      </p:grpSp>
      <p:sp>
        <p:nvSpPr>
          <p:cNvPr name="TextBox 17" id="17"/>
          <p:cNvSpPr txBox="true"/>
          <p:nvPr/>
        </p:nvSpPr>
        <p:spPr>
          <a:xfrm rot="0">
            <a:off x="861491" y="3261494"/>
            <a:ext cx="9889779" cy="3798977"/>
          </a:xfrm>
          <a:prstGeom prst="rect">
            <a:avLst/>
          </a:prstGeom>
        </p:spPr>
        <p:txBody>
          <a:bodyPr anchor="t" rtlCol="false" tIns="0" lIns="0" bIns="0" rIns="0">
            <a:spAutoFit/>
          </a:bodyPr>
          <a:lstStyle/>
          <a:p>
            <a:pPr algn="just" marL="0" indent="0" lvl="0">
              <a:lnSpc>
                <a:spcPts val="3757"/>
              </a:lnSpc>
              <a:spcBef>
                <a:spcPct val="0"/>
              </a:spcBef>
            </a:pPr>
            <a:r>
              <a:rPr lang="en-US" sz="2683">
                <a:solidFill>
                  <a:srgbClr val="0B1B45"/>
                </a:solidFill>
                <a:latin typeface="Proxima Nova"/>
                <a:ea typeface="Proxima Nova"/>
                <a:cs typeface="Proxima Nova"/>
                <a:sym typeface="Proxima Nova"/>
              </a:rPr>
              <a:t>La industria textil es una de las más contaminantes del mundo, especialmente con la expansión de la "fast fashion," que genera grandes volúmenes de ropa desechada. En Chile, el vertedero de Iquique es un claro ejemplo, donde toneladas de ropa, muchas veces en muy buen estado y prácticamente nueva, se acumulan cada año. Este basural no solo agrava el problema ambiental, sino que también representa una oportunidad desperdiciada de reutilización.</a:t>
            </a:r>
          </a:p>
        </p:txBody>
      </p:sp>
      <p:sp>
        <p:nvSpPr>
          <p:cNvPr name="AutoShape 18" id="18"/>
          <p:cNvSpPr/>
          <p:nvPr/>
        </p:nvSpPr>
        <p:spPr>
          <a:xfrm>
            <a:off x="1253085" y="8544287"/>
            <a:ext cx="15781831" cy="0"/>
          </a:xfrm>
          <a:prstGeom prst="line">
            <a:avLst/>
          </a:prstGeom>
          <a:ln cap="flat" w="19050">
            <a:solidFill>
              <a:srgbClr val="FFFFFF"/>
            </a:solidFill>
            <a:prstDash val="solid"/>
            <a:headEnd type="none" len="sm" w="sm"/>
            <a:tailEnd type="none" len="sm" w="sm"/>
          </a:ln>
        </p:spPr>
      </p:sp>
      <p:sp>
        <p:nvSpPr>
          <p:cNvPr name="Freeform 19" id="19"/>
          <p:cNvSpPr/>
          <p:nvPr/>
        </p:nvSpPr>
        <p:spPr>
          <a:xfrm flipH="true" flipV="false" rot="0">
            <a:off x="16681063" y="8889881"/>
            <a:ext cx="707704" cy="337125"/>
          </a:xfrm>
          <a:custGeom>
            <a:avLst/>
            <a:gdLst/>
            <a:ahLst/>
            <a:cxnLst/>
            <a:rect r="r" b="b" t="t" l="l"/>
            <a:pathLst>
              <a:path h="337125" w="707704">
                <a:moveTo>
                  <a:pt x="707705" y="0"/>
                </a:moveTo>
                <a:lnTo>
                  <a:pt x="0" y="0"/>
                </a:lnTo>
                <a:lnTo>
                  <a:pt x="0" y="337125"/>
                </a:lnTo>
                <a:lnTo>
                  <a:pt x="707705" y="337125"/>
                </a:lnTo>
                <a:lnTo>
                  <a:pt x="70770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1156273" y="3318644"/>
            <a:ext cx="6019076" cy="3385730"/>
          </a:xfrm>
          <a:custGeom>
            <a:avLst/>
            <a:gdLst/>
            <a:ahLst/>
            <a:cxnLst/>
            <a:rect r="r" b="b" t="t" l="l"/>
            <a:pathLst>
              <a:path h="3385730" w="6019076">
                <a:moveTo>
                  <a:pt x="0" y="0"/>
                </a:moveTo>
                <a:lnTo>
                  <a:pt x="6019075" y="0"/>
                </a:lnTo>
                <a:lnTo>
                  <a:pt x="6019075" y="3385730"/>
                </a:lnTo>
                <a:lnTo>
                  <a:pt x="0" y="3385730"/>
                </a:lnTo>
                <a:lnTo>
                  <a:pt x="0" y="0"/>
                </a:lnTo>
                <a:close/>
              </a:path>
            </a:pathLst>
          </a:custGeom>
          <a:blipFill>
            <a:blip r:embed="rId7"/>
            <a:stretch>
              <a:fillRect l="-24999" t="-38888" r="-25000" b="-38888"/>
            </a:stretch>
          </a:blipFill>
        </p:spPr>
      </p:sp>
      <p:sp>
        <p:nvSpPr>
          <p:cNvPr name="TextBox 21" id="21"/>
          <p:cNvSpPr txBox="true"/>
          <p:nvPr/>
        </p:nvSpPr>
        <p:spPr>
          <a:xfrm rot="0">
            <a:off x="4122190" y="1416458"/>
            <a:ext cx="10043621" cy="715977"/>
          </a:xfrm>
          <a:prstGeom prst="rect">
            <a:avLst/>
          </a:prstGeom>
        </p:spPr>
        <p:txBody>
          <a:bodyPr anchor="t" rtlCol="false" tIns="0" lIns="0" bIns="0" rIns="0">
            <a:spAutoFit/>
          </a:bodyPr>
          <a:lstStyle/>
          <a:p>
            <a:pPr algn="ctr">
              <a:lnSpc>
                <a:spcPts val="5829"/>
              </a:lnSpc>
            </a:pPr>
            <a:r>
              <a:rPr lang="en-US" sz="4163" b="true">
                <a:solidFill>
                  <a:srgbClr val="FFFFFF"/>
                </a:solidFill>
                <a:latin typeface="IBM Plex Sans Bold"/>
                <a:ea typeface="IBM Plex Sans Bold"/>
                <a:cs typeface="IBM Plex Sans Bold"/>
                <a:sym typeface="IBM Plex Sans Bold"/>
              </a:rPr>
              <a:t>CONTEXTO</a:t>
            </a:r>
          </a:p>
        </p:txBody>
      </p:sp>
      <p:sp>
        <p:nvSpPr>
          <p:cNvPr name="TextBox 22" id="22"/>
          <p:cNvSpPr txBox="true"/>
          <p:nvPr/>
        </p:nvSpPr>
        <p:spPr>
          <a:xfrm rot="0">
            <a:off x="15630708" y="8820487"/>
            <a:ext cx="966585" cy="437813"/>
          </a:xfrm>
          <a:prstGeom prst="rect">
            <a:avLst/>
          </a:prstGeom>
        </p:spPr>
        <p:txBody>
          <a:bodyPr anchor="t" rtlCol="false" tIns="0" lIns="0" bIns="0" rIns="0">
            <a:spAutoFit/>
          </a:bodyPr>
          <a:lstStyle/>
          <a:p>
            <a:pPr algn="r">
              <a:lnSpc>
                <a:spcPts val="3693"/>
              </a:lnSpc>
            </a:pPr>
            <a:r>
              <a:rPr lang="en-US" sz="2638" b="true">
                <a:solidFill>
                  <a:srgbClr val="FFFFFF"/>
                </a:solidFill>
                <a:latin typeface="IBM Plex Sans Bold"/>
                <a:ea typeface="IBM Plex Sans Bold"/>
                <a:cs typeface="IBM Plex Sans Bold"/>
                <a:sym typeface="IBM Plex Sans Bold"/>
              </a:rPr>
              <a:t>01</a:t>
            </a:r>
          </a:p>
        </p:txBody>
      </p:sp>
      <p:grpSp>
        <p:nvGrpSpPr>
          <p:cNvPr name="Group 23" id="23"/>
          <p:cNvGrpSpPr/>
          <p:nvPr/>
        </p:nvGrpSpPr>
        <p:grpSpPr>
          <a:xfrm rot="0">
            <a:off x="17175348" y="235180"/>
            <a:ext cx="841665" cy="793520"/>
            <a:chOff x="0" y="0"/>
            <a:chExt cx="862115" cy="812800"/>
          </a:xfrm>
        </p:grpSpPr>
        <p:sp>
          <p:nvSpPr>
            <p:cNvPr name="Freeform 24" id="24"/>
            <p:cNvSpPr/>
            <p:nvPr/>
          </p:nvSpPr>
          <p:spPr>
            <a:xfrm flipH="false" flipV="false" rot="0">
              <a:off x="0" y="0"/>
              <a:ext cx="862115" cy="812800"/>
            </a:xfrm>
            <a:custGeom>
              <a:avLst/>
              <a:gdLst/>
              <a:ahLst/>
              <a:cxnLst/>
              <a:rect r="r" b="b" t="t" l="l"/>
              <a:pathLst>
                <a:path h="812800" w="862115">
                  <a:moveTo>
                    <a:pt x="431058" y="0"/>
                  </a:moveTo>
                  <a:cubicBezTo>
                    <a:pt x="192991" y="0"/>
                    <a:pt x="0" y="181951"/>
                    <a:pt x="0" y="406400"/>
                  </a:cubicBezTo>
                  <a:cubicBezTo>
                    <a:pt x="0" y="630849"/>
                    <a:pt x="192991" y="812800"/>
                    <a:pt x="431058" y="812800"/>
                  </a:cubicBezTo>
                  <a:cubicBezTo>
                    <a:pt x="669124" y="812800"/>
                    <a:pt x="862115" y="630849"/>
                    <a:pt x="862115" y="406400"/>
                  </a:cubicBezTo>
                  <a:cubicBezTo>
                    <a:pt x="862115" y="181951"/>
                    <a:pt x="669124" y="0"/>
                    <a:pt x="431058" y="0"/>
                  </a:cubicBezTo>
                  <a:close/>
                </a:path>
              </a:pathLst>
            </a:custGeom>
            <a:blipFill>
              <a:blip r:embed="rId8"/>
              <a:stretch>
                <a:fillRect l="-890" t="-4516" r="-485" b="-3010"/>
              </a:stretch>
            </a:blipFill>
          </p:spPr>
        </p:sp>
      </p:grpSp>
      <p:sp>
        <p:nvSpPr>
          <p:cNvPr name="Freeform 25" id="25"/>
          <p:cNvSpPr/>
          <p:nvPr/>
        </p:nvSpPr>
        <p:spPr>
          <a:xfrm flipH="false" flipV="false" rot="0">
            <a:off x="861491" y="381357"/>
            <a:ext cx="1374666" cy="1294686"/>
          </a:xfrm>
          <a:custGeom>
            <a:avLst/>
            <a:gdLst/>
            <a:ahLst/>
            <a:cxnLst/>
            <a:rect r="r" b="b" t="t" l="l"/>
            <a:pathLst>
              <a:path h="1294686" w="1374666">
                <a:moveTo>
                  <a:pt x="0" y="0"/>
                </a:moveTo>
                <a:lnTo>
                  <a:pt x="1374667" y="0"/>
                </a:lnTo>
                <a:lnTo>
                  <a:pt x="1374667" y="1294686"/>
                </a:lnTo>
                <a:lnTo>
                  <a:pt x="0" y="1294686"/>
                </a:lnTo>
                <a:lnTo>
                  <a:pt x="0" y="0"/>
                </a:lnTo>
                <a:close/>
              </a:path>
            </a:pathLst>
          </a:custGeom>
          <a:blipFill>
            <a:blip r:embed="rId9"/>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sp>
        <p:nvSpPr>
          <p:cNvPr name="Freeform 3" id="3"/>
          <p:cNvSpPr/>
          <p:nvPr/>
        </p:nvSpPr>
        <p:spPr>
          <a:xfrm flipH="false" flipV="false" rot="0">
            <a:off x="9950921" y="13205125"/>
            <a:ext cx="800350" cy="417292"/>
          </a:xfrm>
          <a:custGeom>
            <a:avLst/>
            <a:gdLst/>
            <a:ahLst/>
            <a:cxnLst/>
            <a:rect r="r" b="b" t="t" l="l"/>
            <a:pathLst>
              <a:path h="417292" w="800350">
                <a:moveTo>
                  <a:pt x="0" y="0"/>
                </a:moveTo>
                <a:lnTo>
                  <a:pt x="800350" y="0"/>
                </a:lnTo>
                <a:lnTo>
                  <a:pt x="800350" y="417292"/>
                </a:lnTo>
                <a:lnTo>
                  <a:pt x="0" y="4172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89846" y="1978469"/>
            <a:ext cx="14067135" cy="7496631"/>
            <a:chOff x="0" y="0"/>
            <a:chExt cx="18756180" cy="9995507"/>
          </a:xfrm>
        </p:grpSpPr>
        <p:grpSp>
          <p:nvGrpSpPr>
            <p:cNvPr name="Group 5" id="5"/>
            <p:cNvGrpSpPr/>
            <p:nvPr/>
          </p:nvGrpSpPr>
          <p:grpSpPr>
            <a:xfrm rot="0">
              <a:off x="0" y="662266"/>
              <a:ext cx="1291271" cy="8670976"/>
              <a:chOff x="0" y="0"/>
              <a:chExt cx="263030" cy="1766267"/>
            </a:xfrm>
          </p:grpSpPr>
          <p:sp>
            <p:nvSpPr>
              <p:cNvPr name="Freeform 6" id="6"/>
              <p:cNvSpPr/>
              <p:nvPr/>
            </p:nvSpPr>
            <p:spPr>
              <a:xfrm flipH="false" flipV="false" rot="0">
                <a:off x="0" y="0"/>
                <a:ext cx="263030" cy="1766267"/>
              </a:xfrm>
              <a:custGeom>
                <a:avLst/>
                <a:gdLst/>
                <a:ahLst/>
                <a:cxnLst/>
                <a:rect r="r" b="b" t="t" l="l"/>
                <a:pathLst>
                  <a:path h="1766267" w="263030">
                    <a:moveTo>
                      <a:pt x="131515" y="0"/>
                    </a:moveTo>
                    <a:lnTo>
                      <a:pt x="131515" y="0"/>
                    </a:lnTo>
                    <a:cubicBezTo>
                      <a:pt x="166395" y="0"/>
                      <a:pt x="199847" y="13856"/>
                      <a:pt x="224510" y="38520"/>
                    </a:cubicBezTo>
                    <a:cubicBezTo>
                      <a:pt x="249174" y="63184"/>
                      <a:pt x="263030" y="96635"/>
                      <a:pt x="263030" y="131515"/>
                    </a:cubicBezTo>
                    <a:lnTo>
                      <a:pt x="263030" y="1634752"/>
                    </a:lnTo>
                    <a:cubicBezTo>
                      <a:pt x="263030" y="1669632"/>
                      <a:pt x="249174" y="1703083"/>
                      <a:pt x="224510" y="1727747"/>
                    </a:cubicBezTo>
                    <a:cubicBezTo>
                      <a:pt x="199847" y="1752411"/>
                      <a:pt x="166395" y="1766267"/>
                      <a:pt x="131515" y="1766267"/>
                    </a:cubicBezTo>
                    <a:lnTo>
                      <a:pt x="131515" y="1766267"/>
                    </a:lnTo>
                    <a:cubicBezTo>
                      <a:pt x="96635" y="1766267"/>
                      <a:pt x="63184" y="1752411"/>
                      <a:pt x="38520" y="1727747"/>
                    </a:cubicBezTo>
                    <a:cubicBezTo>
                      <a:pt x="13856" y="1703083"/>
                      <a:pt x="0" y="1669632"/>
                      <a:pt x="0" y="1634752"/>
                    </a:cubicBezTo>
                    <a:lnTo>
                      <a:pt x="0" y="131515"/>
                    </a:lnTo>
                    <a:cubicBezTo>
                      <a:pt x="0" y="96635"/>
                      <a:pt x="13856" y="63184"/>
                      <a:pt x="38520" y="38520"/>
                    </a:cubicBezTo>
                    <a:cubicBezTo>
                      <a:pt x="63184" y="13856"/>
                      <a:pt x="96635" y="0"/>
                      <a:pt x="131515"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7" id="7"/>
              <p:cNvSpPr txBox="true"/>
              <p:nvPr/>
            </p:nvSpPr>
            <p:spPr>
              <a:xfrm>
                <a:off x="0" y="-38100"/>
                <a:ext cx="263030" cy="1804367"/>
              </a:xfrm>
              <a:prstGeom prst="rect">
                <a:avLst/>
              </a:prstGeom>
            </p:spPr>
            <p:txBody>
              <a:bodyPr anchor="ctr" rtlCol="false" tIns="50800" lIns="50800" bIns="50800" rIns="50800"/>
              <a:lstStyle/>
              <a:p>
                <a:pPr algn="ctr" marL="0" indent="0" lvl="0">
                  <a:lnSpc>
                    <a:spcPts val="2939"/>
                  </a:lnSpc>
                  <a:spcBef>
                    <a:spcPct val="0"/>
                  </a:spcBef>
                </a:pPr>
              </a:p>
            </p:txBody>
          </p:sp>
        </p:grpSp>
        <p:grpSp>
          <p:nvGrpSpPr>
            <p:cNvPr name="Group 8" id="8"/>
            <p:cNvGrpSpPr/>
            <p:nvPr/>
          </p:nvGrpSpPr>
          <p:grpSpPr>
            <a:xfrm rot="-10800000">
              <a:off x="17464909" y="662266"/>
              <a:ext cx="1291271" cy="8670976"/>
              <a:chOff x="0" y="0"/>
              <a:chExt cx="263030" cy="1766267"/>
            </a:xfrm>
          </p:grpSpPr>
          <p:sp>
            <p:nvSpPr>
              <p:cNvPr name="Freeform 9" id="9"/>
              <p:cNvSpPr/>
              <p:nvPr/>
            </p:nvSpPr>
            <p:spPr>
              <a:xfrm flipH="false" flipV="false" rot="0">
                <a:off x="0" y="0"/>
                <a:ext cx="263030" cy="1766267"/>
              </a:xfrm>
              <a:custGeom>
                <a:avLst/>
                <a:gdLst/>
                <a:ahLst/>
                <a:cxnLst/>
                <a:rect r="r" b="b" t="t" l="l"/>
                <a:pathLst>
                  <a:path h="1766267" w="263030">
                    <a:moveTo>
                      <a:pt x="131515" y="0"/>
                    </a:moveTo>
                    <a:lnTo>
                      <a:pt x="131515" y="0"/>
                    </a:lnTo>
                    <a:cubicBezTo>
                      <a:pt x="166395" y="0"/>
                      <a:pt x="199847" y="13856"/>
                      <a:pt x="224510" y="38520"/>
                    </a:cubicBezTo>
                    <a:cubicBezTo>
                      <a:pt x="249174" y="63184"/>
                      <a:pt x="263030" y="96635"/>
                      <a:pt x="263030" y="131515"/>
                    </a:cubicBezTo>
                    <a:lnTo>
                      <a:pt x="263030" y="1634752"/>
                    </a:lnTo>
                    <a:cubicBezTo>
                      <a:pt x="263030" y="1669632"/>
                      <a:pt x="249174" y="1703083"/>
                      <a:pt x="224510" y="1727747"/>
                    </a:cubicBezTo>
                    <a:cubicBezTo>
                      <a:pt x="199847" y="1752411"/>
                      <a:pt x="166395" y="1766267"/>
                      <a:pt x="131515" y="1766267"/>
                    </a:cubicBezTo>
                    <a:lnTo>
                      <a:pt x="131515" y="1766267"/>
                    </a:lnTo>
                    <a:cubicBezTo>
                      <a:pt x="96635" y="1766267"/>
                      <a:pt x="63184" y="1752411"/>
                      <a:pt x="38520" y="1727747"/>
                    </a:cubicBezTo>
                    <a:cubicBezTo>
                      <a:pt x="13856" y="1703083"/>
                      <a:pt x="0" y="1669632"/>
                      <a:pt x="0" y="1634752"/>
                    </a:cubicBezTo>
                    <a:lnTo>
                      <a:pt x="0" y="131515"/>
                    </a:lnTo>
                    <a:cubicBezTo>
                      <a:pt x="0" y="96635"/>
                      <a:pt x="13856" y="63184"/>
                      <a:pt x="38520" y="38520"/>
                    </a:cubicBezTo>
                    <a:cubicBezTo>
                      <a:pt x="63184" y="13856"/>
                      <a:pt x="96635" y="0"/>
                      <a:pt x="131515"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10" id="10"/>
              <p:cNvSpPr txBox="true"/>
              <p:nvPr/>
            </p:nvSpPr>
            <p:spPr>
              <a:xfrm>
                <a:off x="0" y="-38100"/>
                <a:ext cx="263030" cy="1804367"/>
              </a:xfrm>
              <a:prstGeom prst="rect">
                <a:avLst/>
              </a:prstGeom>
            </p:spPr>
            <p:txBody>
              <a:bodyPr anchor="ctr" rtlCol="false" tIns="50800" lIns="50800" bIns="50800" rIns="50800"/>
              <a:lstStyle/>
              <a:p>
                <a:pPr algn="ctr" marL="0" indent="0" lvl="0">
                  <a:lnSpc>
                    <a:spcPts val="2939"/>
                  </a:lnSpc>
                  <a:spcBef>
                    <a:spcPct val="0"/>
                  </a:spcBef>
                </a:pPr>
              </a:p>
            </p:txBody>
          </p:sp>
        </p:grpSp>
        <p:grpSp>
          <p:nvGrpSpPr>
            <p:cNvPr name="Group 11" id="11"/>
            <p:cNvGrpSpPr/>
            <p:nvPr/>
          </p:nvGrpSpPr>
          <p:grpSpPr>
            <a:xfrm rot="0">
              <a:off x="426449" y="0"/>
              <a:ext cx="17905773" cy="9995507"/>
              <a:chOff x="0" y="0"/>
              <a:chExt cx="3647384" cy="2036073"/>
            </a:xfrm>
          </p:grpSpPr>
          <p:sp>
            <p:nvSpPr>
              <p:cNvPr name="Freeform 12" id="12"/>
              <p:cNvSpPr/>
              <p:nvPr/>
            </p:nvSpPr>
            <p:spPr>
              <a:xfrm flipH="false" flipV="false" rot="0">
                <a:off x="0" y="0"/>
                <a:ext cx="3647384" cy="2036072"/>
              </a:xfrm>
              <a:custGeom>
                <a:avLst/>
                <a:gdLst/>
                <a:ahLst/>
                <a:cxnLst/>
                <a:rect r="r" b="b" t="t" l="l"/>
                <a:pathLst>
                  <a:path h="2036072" w="3647384">
                    <a:moveTo>
                      <a:pt x="16771" y="0"/>
                    </a:moveTo>
                    <a:lnTo>
                      <a:pt x="3630613" y="0"/>
                    </a:lnTo>
                    <a:cubicBezTo>
                      <a:pt x="3639875" y="0"/>
                      <a:pt x="3647384" y="7509"/>
                      <a:pt x="3647384" y="16771"/>
                    </a:cubicBezTo>
                    <a:lnTo>
                      <a:pt x="3647384" y="2019301"/>
                    </a:lnTo>
                    <a:cubicBezTo>
                      <a:pt x="3647384" y="2028564"/>
                      <a:pt x="3639875" y="2036072"/>
                      <a:pt x="3630613" y="2036072"/>
                    </a:cubicBezTo>
                    <a:lnTo>
                      <a:pt x="16771" y="2036072"/>
                    </a:lnTo>
                    <a:cubicBezTo>
                      <a:pt x="7509" y="2036072"/>
                      <a:pt x="0" y="2028564"/>
                      <a:pt x="0" y="2019301"/>
                    </a:cubicBezTo>
                    <a:lnTo>
                      <a:pt x="0" y="16771"/>
                    </a:lnTo>
                    <a:cubicBezTo>
                      <a:pt x="0" y="7509"/>
                      <a:pt x="7509" y="0"/>
                      <a:pt x="16771" y="0"/>
                    </a:cubicBezTo>
                    <a:close/>
                  </a:path>
                </a:pathLst>
              </a:custGeom>
              <a:solidFill>
                <a:srgbClr val="FFFFFF"/>
              </a:solidFill>
              <a:ln cap="rnd">
                <a:noFill/>
                <a:prstDash val="solid"/>
                <a:round/>
              </a:ln>
            </p:spPr>
          </p:sp>
          <p:sp>
            <p:nvSpPr>
              <p:cNvPr name="TextBox 13" id="13"/>
              <p:cNvSpPr txBox="true"/>
              <p:nvPr/>
            </p:nvSpPr>
            <p:spPr>
              <a:xfrm>
                <a:off x="0" y="-38100"/>
                <a:ext cx="3647384" cy="2074173"/>
              </a:xfrm>
              <a:prstGeom prst="rect">
                <a:avLst/>
              </a:prstGeom>
            </p:spPr>
            <p:txBody>
              <a:bodyPr anchor="ctr" rtlCol="false" tIns="50800" lIns="50800" bIns="50800" rIns="50800"/>
              <a:lstStyle/>
              <a:p>
                <a:pPr algn="ctr">
                  <a:lnSpc>
                    <a:spcPts val="2939"/>
                  </a:lnSpc>
                </a:pPr>
              </a:p>
            </p:txBody>
          </p:sp>
        </p:grpSp>
      </p:grpSp>
      <p:grpSp>
        <p:nvGrpSpPr>
          <p:cNvPr name="Group 14" id="14"/>
          <p:cNvGrpSpPr/>
          <p:nvPr/>
        </p:nvGrpSpPr>
        <p:grpSpPr>
          <a:xfrm rot="0">
            <a:off x="3630393" y="1028700"/>
            <a:ext cx="11027215" cy="1577218"/>
            <a:chOff x="0" y="0"/>
            <a:chExt cx="3871319" cy="553713"/>
          </a:xfrm>
        </p:grpSpPr>
        <p:sp>
          <p:nvSpPr>
            <p:cNvPr name="Freeform 15" id="15"/>
            <p:cNvSpPr/>
            <p:nvPr/>
          </p:nvSpPr>
          <p:spPr>
            <a:xfrm flipH="false" flipV="false" rot="0">
              <a:off x="0" y="0"/>
              <a:ext cx="3871319" cy="553713"/>
            </a:xfrm>
            <a:custGeom>
              <a:avLst/>
              <a:gdLst/>
              <a:ahLst/>
              <a:cxnLst/>
              <a:rect r="r" b="b" t="t" l="l"/>
              <a:pathLst>
                <a:path h="553713" w="3871319">
                  <a:moveTo>
                    <a:pt x="14041" y="0"/>
                  </a:moveTo>
                  <a:lnTo>
                    <a:pt x="3857278" y="0"/>
                  </a:lnTo>
                  <a:cubicBezTo>
                    <a:pt x="3861002" y="0"/>
                    <a:pt x="3864573" y="1479"/>
                    <a:pt x="3867207" y="4113"/>
                  </a:cubicBezTo>
                  <a:cubicBezTo>
                    <a:pt x="3869840" y="6746"/>
                    <a:pt x="3871319" y="10317"/>
                    <a:pt x="3871319" y="14041"/>
                  </a:cubicBezTo>
                  <a:lnTo>
                    <a:pt x="3871319" y="539672"/>
                  </a:lnTo>
                  <a:cubicBezTo>
                    <a:pt x="3871319" y="543396"/>
                    <a:pt x="3869840" y="546967"/>
                    <a:pt x="3867207" y="549601"/>
                  </a:cubicBezTo>
                  <a:cubicBezTo>
                    <a:pt x="3864573" y="552234"/>
                    <a:pt x="3861002" y="553713"/>
                    <a:pt x="3857278" y="553713"/>
                  </a:cubicBezTo>
                  <a:lnTo>
                    <a:pt x="14041" y="553713"/>
                  </a:lnTo>
                  <a:cubicBezTo>
                    <a:pt x="6287" y="553713"/>
                    <a:pt x="0" y="547427"/>
                    <a:pt x="0" y="539672"/>
                  </a:cubicBezTo>
                  <a:lnTo>
                    <a:pt x="0" y="14041"/>
                  </a:lnTo>
                  <a:cubicBezTo>
                    <a:pt x="0" y="6287"/>
                    <a:pt x="6287" y="0"/>
                    <a:pt x="14041"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16" id="16"/>
            <p:cNvSpPr txBox="true"/>
            <p:nvPr/>
          </p:nvSpPr>
          <p:spPr>
            <a:xfrm>
              <a:off x="0" y="-47625"/>
              <a:ext cx="3871319" cy="601338"/>
            </a:xfrm>
            <a:prstGeom prst="rect">
              <a:avLst/>
            </a:prstGeom>
          </p:spPr>
          <p:txBody>
            <a:bodyPr anchor="ctr" rtlCol="false" tIns="47543" lIns="47543" bIns="47543" rIns="47543"/>
            <a:lstStyle/>
            <a:p>
              <a:pPr algn="ctr">
                <a:lnSpc>
                  <a:spcPts val="3418"/>
                </a:lnSpc>
              </a:pPr>
            </a:p>
          </p:txBody>
        </p:sp>
      </p:grpSp>
      <p:sp>
        <p:nvSpPr>
          <p:cNvPr name="TextBox 17" id="17"/>
          <p:cNvSpPr txBox="true"/>
          <p:nvPr/>
        </p:nvSpPr>
        <p:spPr>
          <a:xfrm rot="0">
            <a:off x="2799570" y="2631160"/>
            <a:ext cx="11501271" cy="6811833"/>
          </a:xfrm>
          <a:prstGeom prst="rect">
            <a:avLst/>
          </a:prstGeom>
        </p:spPr>
        <p:txBody>
          <a:bodyPr anchor="t" rtlCol="false" tIns="0" lIns="0" bIns="0" rIns="0">
            <a:spAutoFit/>
          </a:bodyPr>
          <a:lstStyle/>
          <a:p>
            <a:pPr algn="l">
              <a:lnSpc>
                <a:spcPts val="3359"/>
              </a:lnSpc>
            </a:pPr>
            <a:r>
              <a:rPr lang="en-US" sz="2400" b="true">
                <a:solidFill>
                  <a:srgbClr val="0B1B45"/>
                </a:solidFill>
                <a:latin typeface="Proxima Nova Bold"/>
                <a:ea typeface="Proxima Nova Bold"/>
                <a:cs typeface="Proxima Nova Bold"/>
                <a:sym typeface="Proxima Nova Bold"/>
              </a:rPr>
              <a:t>Problemática:</a:t>
            </a:r>
            <a:r>
              <a:rPr lang="en-US" sz="2400">
                <a:solidFill>
                  <a:srgbClr val="0B1B45"/>
                </a:solidFill>
                <a:latin typeface="Proxima Nova"/>
                <a:ea typeface="Proxima Nova"/>
                <a:cs typeface="Proxima Nova"/>
                <a:sym typeface="Proxima Nova"/>
              </a:rPr>
              <a:t> Existe una desconexión entre las personas que desean donar ropa y las organizaciones o personas necesitadas que podrían beneficiarse de esas donaciones. Muchas personas no saben dónde ni cómo donar su ropa, lo que resulta en un desperdicio de recursos que podrían reutilizarse de manera efectiva.</a:t>
            </a:r>
          </a:p>
          <a:p>
            <a:pPr algn="l">
              <a:lnSpc>
                <a:spcPts val="3359"/>
              </a:lnSpc>
            </a:pPr>
          </a:p>
          <a:p>
            <a:pPr algn="l">
              <a:lnSpc>
                <a:spcPts val="3359"/>
              </a:lnSpc>
            </a:pPr>
          </a:p>
          <a:p>
            <a:pPr algn="l">
              <a:lnSpc>
                <a:spcPts val="3359"/>
              </a:lnSpc>
            </a:pPr>
            <a:r>
              <a:rPr lang="en-US" sz="2400" b="true">
                <a:solidFill>
                  <a:srgbClr val="0B1B45"/>
                </a:solidFill>
                <a:latin typeface="Proxima Nova Bold"/>
                <a:ea typeface="Proxima Nova Bold"/>
                <a:cs typeface="Proxima Nova Bold"/>
                <a:sym typeface="Proxima Nova Bold"/>
              </a:rPr>
              <a:t>Solución: </a:t>
            </a:r>
          </a:p>
          <a:p>
            <a:pPr algn="l">
              <a:lnSpc>
                <a:spcPts val="3359"/>
              </a:lnSpc>
            </a:pPr>
          </a:p>
          <a:p>
            <a:pPr algn="l" marL="518160" indent="-259080" lvl="1">
              <a:lnSpc>
                <a:spcPts val="3359"/>
              </a:lnSpc>
              <a:buFont typeface="Arial"/>
              <a:buChar char="•"/>
            </a:pPr>
            <a:r>
              <a:rPr lang="en-US" sz="2400">
                <a:solidFill>
                  <a:srgbClr val="0B1B45"/>
                </a:solidFill>
                <a:latin typeface="Proxima Nova"/>
                <a:ea typeface="Proxima Nova"/>
                <a:cs typeface="Proxima Nova"/>
                <a:sym typeface="Proxima Nova"/>
              </a:rPr>
              <a:t>Desarrollo de Plataforma: Crear una interfaz intuitiva para que usuarios puedan donar y solicitar ropa fácilmente.</a:t>
            </a:r>
          </a:p>
          <a:p>
            <a:pPr algn="l" marL="518160" indent="-259080" lvl="1">
              <a:lnSpc>
                <a:spcPts val="3359"/>
              </a:lnSpc>
              <a:buFont typeface="Arial"/>
              <a:buChar char="•"/>
            </a:pPr>
            <a:r>
              <a:rPr lang="en-US" sz="2400">
                <a:solidFill>
                  <a:srgbClr val="0B1B45"/>
                </a:solidFill>
                <a:latin typeface="Proxima Nova"/>
                <a:ea typeface="Proxima Nova"/>
                <a:cs typeface="Proxima Nova"/>
                <a:sym typeface="Proxima Nova"/>
              </a:rPr>
              <a:t>Gestión de Donaciones: Sistema para que fundaciones y beneficiarios coordinen la recepción y distribución de donaciones.</a:t>
            </a:r>
          </a:p>
          <a:p>
            <a:pPr algn="l" marL="518160" indent="-259080" lvl="1">
              <a:lnSpc>
                <a:spcPts val="3359"/>
              </a:lnSpc>
              <a:buFont typeface="Arial"/>
              <a:buChar char="•"/>
            </a:pPr>
            <a:r>
              <a:rPr lang="en-US" sz="2400">
                <a:solidFill>
                  <a:srgbClr val="0B1B45"/>
                </a:solidFill>
                <a:latin typeface="Proxima Nova"/>
                <a:ea typeface="Proxima Nova"/>
                <a:cs typeface="Proxima Nova"/>
                <a:sym typeface="Proxima Nova"/>
              </a:rPr>
              <a:t>Conciencia y Educación: Campañas para promover la reutilización de textiles y reducir desechos.</a:t>
            </a:r>
          </a:p>
          <a:p>
            <a:pPr algn="l">
              <a:lnSpc>
                <a:spcPts val="3829"/>
              </a:lnSpc>
            </a:pPr>
          </a:p>
          <a:p>
            <a:pPr algn="l" marL="0" indent="0" lvl="0">
              <a:lnSpc>
                <a:spcPts val="3829"/>
              </a:lnSpc>
              <a:spcBef>
                <a:spcPct val="0"/>
              </a:spcBef>
            </a:pPr>
          </a:p>
        </p:txBody>
      </p:sp>
      <p:sp>
        <p:nvSpPr>
          <p:cNvPr name="AutoShape 18" id="18"/>
          <p:cNvSpPr/>
          <p:nvPr/>
        </p:nvSpPr>
        <p:spPr>
          <a:xfrm>
            <a:off x="815463" y="9717819"/>
            <a:ext cx="15781831" cy="0"/>
          </a:xfrm>
          <a:prstGeom prst="line">
            <a:avLst/>
          </a:prstGeom>
          <a:ln cap="flat" w="19050">
            <a:solidFill>
              <a:srgbClr val="FFFFFF"/>
            </a:solidFill>
            <a:prstDash val="solid"/>
            <a:headEnd type="none" len="sm" w="sm"/>
            <a:tailEnd type="none" len="sm" w="sm"/>
          </a:ln>
        </p:spPr>
      </p:sp>
      <p:sp>
        <p:nvSpPr>
          <p:cNvPr name="Freeform 19" id="19"/>
          <p:cNvSpPr/>
          <p:nvPr/>
        </p:nvSpPr>
        <p:spPr>
          <a:xfrm flipH="true" flipV="false" rot="0">
            <a:off x="16765512" y="8921175"/>
            <a:ext cx="707704" cy="337125"/>
          </a:xfrm>
          <a:custGeom>
            <a:avLst/>
            <a:gdLst/>
            <a:ahLst/>
            <a:cxnLst/>
            <a:rect r="r" b="b" t="t" l="l"/>
            <a:pathLst>
              <a:path h="337125" w="707704">
                <a:moveTo>
                  <a:pt x="707705" y="0"/>
                </a:moveTo>
                <a:lnTo>
                  <a:pt x="0" y="0"/>
                </a:lnTo>
                <a:lnTo>
                  <a:pt x="0" y="337125"/>
                </a:lnTo>
                <a:lnTo>
                  <a:pt x="707705" y="337125"/>
                </a:lnTo>
                <a:lnTo>
                  <a:pt x="70770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4300842" y="7655117"/>
            <a:ext cx="1218438" cy="1530003"/>
          </a:xfrm>
          <a:custGeom>
            <a:avLst/>
            <a:gdLst/>
            <a:ahLst/>
            <a:cxnLst/>
            <a:rect r="r" b="b" t="t" l="l"/>
            <a:pathLst>
              <a:path h="1530003" w="1218438">
                <a:moveTo>
                  <a:pt x="0" y="0"/>
                </a:moveTo>
                <a:lnTo>
                  <a:pt x="1218438" y="0"/>
                </a:lnTo>
                <a:lnTo>
                  <a:pt x="1218438" y="1530003"/>
                </a:lnTo>
                <a:lnTo>
                  <a:pt x="0" y="1530003"/>
                </a:lnTo>
                <a:lnTo>
                  <a:pt x="0" y="0"/>
                </a:lnTo>
                <a:close/>
              </a:path>
            </a:pathLst>
          </a:custGeom>
          <a:blipFill>
            <a:blip r:embed="rId7"/>
            <a:stretch>
              <a:fillRect l="0" t="0" r="0" b="0"/>
            </a:stretch>
          </a:blipFill>
        </p:spPr>
      </p:sp>
      <p:sp>
        <p:nvSpPr>
          <p:cNvPr name="Freeform 21" id="21"/>
          <p:cNvSpPr/>
          <p:nvPr/>
        </p:nvSpPr>
        <p:spPr>
          <a:xfrm flipH="false" flipV="false" rot="0">
            <a:off x="14288716" y="4292192"/>
            <a:ext cx="1242689" cy="1263363"/>
          </a:xfrm>
          <a:custGeom>
            <a:avLst/>
            <a:gdLst/>
            <a:ahLst/>
            <a:cxnLst/>
            <a:rect r="r" b="b" t="t" l="l"/>
            <a:pathLst>
              <a:path h="1263363" w="1242689">
                <a:moveTo>
                  <a:pt x="0" y="0"/>
                </a:moveTo>
                <a:lnTo>
                  <a:pt x="1242690" y="0"/>
                </a:lnTo>
                <a:lnTo>
                  <a:pt x="1242690" y="1263363"/>
                </a:lnTo>
                <a:lnTo>
                  <a:pt x="0" y="1263363"/>
                </a:lnTo>
                <a:lnTo>
                  <a:pt x="0" y="0"/>
                </a:lnTo>
                <a:close/>
              </a:path>
            </a:pathLst>
          </a:custGeom>
          <a:blipFill>
            <a:blip r:embed="rId8"/>
            <a:stretch>
              <a:fillRect l="0" t="0" r="0" b="0"/>
            </a:stretch>
          </a:blipFill>
        </p:spPr>
      </p:sp>
      <p:sp>
        <p:nvSpPr>
          <p:cNvPr name="TextBox 22" id="22"/>
          <p:cNvSpPr txBox="true"/>
          <p:nvPr/>
        </p:nvSpPr>
        <p:spPr>
          <a:xfrm rot="0">
            <a:off x="4122190" y="1416458"/>
            <a:ext cx="10043621" cy="715977"/>
          </a:xfrm>
          <a:prstGeom prst="rect">
            <a:avLst/>
          </a:prstGeom>
        </p:spPr>
        <p:txBody>
          <a:bodyPr anchor="t" rtlCol="false" tIns="0" lIns="0" bIns="0" rIns="0">
            <a:spAutoFit/>
          </a:bodyPr>
          <a:lstStyle/>
          <a:p>
            <a:pPr algn="ctr">
              <a:lnSpc>
                <a:spcPts val="5829"/>
              </a:lnSpc>
            </a:pPr>
            <a:r>
              <a:rPr lang="en-US" sz="4163" b="true">
                <a:solidFill>
                  <a:srgbClr val="FFFFFF"/>
                </a:solidFill>
                <a:latin typeface="IBM Plex Sans Bold"/>
                <a:ea typeface="IBM Plex Sans Bold"/>
                <a:cs typeface="IBM Plex Sans Bold"/>
                <a:sym typeface="IBM Plex Sans Bold"/>
              </a:rPr>
              <a:t>Descripción Proyecto APT</a:t>
            </a:r>
          </a:p>
        </p:txBody>
      </p:sp>
      <p:sp>
        <p:nvSpPr>
          <p:cNvPr name="TextBox 23" id="23"/>
          <p:cNvSpPr txBox="true"/>
          <p:nvPr/>
        </p:nvSpPr>
        <p:spPr>
          <a:xfrm rot="0">
            <a:off x="15630708" y="8820487"/>
            <a:ext cx="966585" cy="437813"/>
          </a:xfrm>
          <a:prstGeom prst="rect">
            <a:avLst/>
          </a:prstGeom>
        </p:spPr>
        <p:txBody>
          <a:bodyPr anchor="t" rtlCol="false" tIns="0" lIns="0" bIns="0" rIns="0">
            <a:spAutoFit/>
          </a:bodyPr>
          <a:lstStyle/>
          <a:p>
            <a:pPr algn="r">
              <a:lnSpc>
                <a:spcPts val="3693"/>
              </a:lnSpc>
            </a:pPr>
            <a:r>
              <a:rPr lang="en-US" sz="2638" b="true">
                <a:solidFill>
                  <a:srgbClr val="FFFFFF"/>
                </a:solidFill>
                <a:latin typeface="IBM Plex Sans Bold"/>
                <a:ea typeface="IBM Plex Sans Bold"/>
                <a:cs typeface="IBM Plex Sans Bold"/>
                <a:sym typeface="IBM Plex Sans Bold"/>
              </a:rPr>
              <a:t>02</a:t>
            </a:r>
          </a:p>
        </p:txBody>
      </p:sp>
      <p:grpSp>
        <p:nvGrpSpPr>
          <p:cNvPr name="Group 24" id="24"/>
          <p:cNvGrpSpPr/>
          <p:nvPr/>
        </p:nvGrpSpPr>
        <p:grpSpPr>
          <a:xfrm rot="0">
            <a:off x="17119364" y="155604"/>
            <a:ext cx="873096" cy="87309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3978" t="-4516" r="-3548" b="-301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sp>
        <p:nvSpPr>
          <p:cNvPr name="Freeform 3" id="3"/>
          <p:cNvSpPr/>
          <p:nvPr/>
        </p:nvSpPr>
        <p:spPr>
          <a:xfrm flipH="false" flipV="false" rot="0">
            <a:off x="9950921" y="13205125"/>
            <a:ext cx="800350" cy="417292"/>
          </a:xfrm>
          <a:custGeom>
            <a:avLst/>
            <a:gdLst/>
            <a:ahLst/>
            <a:cxnLst/>
            <a:rect r="r" b="b" t="t" l="l"/>
            <a:pathLst>
              <a:path h="417292" w="800350">
                <a:moveTo>
                  <a:pt x="0" y="0"/>
                </a:moveTo>
                <a:lnTo>
                  <a:pt x="800350" y="0"/>
                </a:lnTo>
                <a:lnTo>
                  <a:pt x="800350" y="417292"/>
                </a:lnTo>
                <a:lnTo>
                  <a:pt x="0" y="4172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815463" y="9717819"/>
            <a:ext cx="15781831" cy="0"/>
          </a:xfrm>
          <a:prstGeom prst="line">
            <a:avLst/>
          </a:prstGeom>
          <a:ln cap="flat" w="19050">
            <a:solidFill>
              <a:srgbClr val="FFFFFF"/>
            </a:solidFill>
            <a:prstDash val="solid"/>
            <a:headEnd type="none" len="sm" w="sm"/>
            <a:tailEnd type="none" len="sm" w="sm"/>
          </a:ln>
        </p:spPr>
      </p:sp>
      <p:sp>
        <p:nvSpPr>
          <p:cNvPr name="Freeform 5" id="5"/>
          <p:cNvSpPr/>
          <p:nvPr/>
        </p:nvSpPr>
        <p:spPr>
          <a:xfrm flipH="true" flipV="false" rot="0">
            <a:off x="16765512" y="8921175"/>
            <a:ext cx="707704" cy="337125"/>
          </a:xfrm>
          <a:custGeom>
            <a:avLst/>
            <a:gdLst/>
            <a:ahLst/>
            <a:cxnLst/>
            <a:rect r="r" b="b" t="t" l="l"/>
            <a:pathLst>
              <a:path h="337125" w="707704">
                <a:moveTo>
                  <a:pt x="707705" y="0"/>
                </a:moveTo>
                <a:lnTo>
                  <a:pt x="0" y="0"/>
                </a:lnTo>
                <a:lnTo>
                  <a:pt x="0" y="337125"/>
                </a:lnTo>
                <a:lnTo>
                  <a:pt x="707705" y="337125"/>
                </a:lnTo>
                <a:lnTo>
                  <a:pt x="707705"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7119364" y="155604"/>
            <a:ext cx="873096" cy="87309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3978" t="-4516" r="-3548" b="-3010"/>
              </a:stretch>
            </a:blipFill>
          </p:spPr>
        </p:sp>
      </p:grpSp>
      <p:sp>
        <p:nvSpPr>
          <p:cNvPr name="Freeform 8" id="8"/>
          <p:cNvSpPr/>
          <p:nvPr/>
        </p:nvSpPr>
        <p:spPr>
          <a:xfrm flipH="false" flipV="false" rot="0">
            <a:off x="9384423" y="2009022"/>
            <a:ext cx="1661626" cy="1661626"/>
          </a:xfrm>
          <a:custGeom>
            <a:avLst/>
            <a:gdLst/>
            <a:ahLst/>
            <a:cxnLst/>
            <a:rect r="r" b="b" t="t" l="l"/>
            <a:pathLst>
              <a:path h="1661626" w="1661626">
                <a:moveTo>
                  <a:pt x="0" y="0"/>
                </a:moveTo>
                <a:lnTo>
                  <a:pt x="1661626" y="0"/>
                </a:lnTo>
                <a:lnTo>
                  <a:pt x="1661626" y="1661626"/>
                </a:lnTo>
                <a:lnTo>
                  <a:pt x="0" y="1661626"/>
                </a:lnTo>
                <a:lnTo>
                  <a:pt x="0" y="0"/>
                </a:lnTo>
                <a:close/>
              </a:path>
            </a:pathLst>
          </a:custGeom>
          <a:blipFill>
            <a:blip r:embed="rId8"/>
            <a:stretch>
              <a:fillRect l="0" t="0" r="0" b="0"/>
            </a:stretch>
          </a:blipFill>
        </p:spPr>
      </p:sp>
      <p:sp>
        <p:nvSpPr>
          <p:cNvPr name="Freeform 9" id="9"/>
          <p:cNvSpPr/>
          <p:nvPr/>
        </p:nvSpPr>
        <p:spPr>
          <a:xfrm flipH="false" flipV="false" rot="0">
            <a:off x="1308619" y="1923907"/>
            <a:ext cx="2015882" cy="1746741"/>
          </a:xfrm>
          <a:custGeom>
            <a:avLst/>
            <a:gdLst/>
            <a:ahLst/>
            <a:cxnLst/>
            <a:rect r="r" b="b" t="t" l="l"/>
            <a:pathLst>
              <a:path h="1746741" w="2015882">
                <a:moveTo>
                  <a:pt x="0" y="0"/>
                </a:moveTo>
                <a:lnTo>
                  <a:pt x="2015882" y="0"/>
                </a:lnTo>
                <a:lnTo>
                  <a:pt x="2015882" y="1746741"/>
                </a:lnTo>
                <a:lnTo>
                  <a:pt x="0" y="1746741"/>
                </a:lnTo>
                <a:lnTo>
                  <a:pt x="0" y="0"/>
                </a:lnTo>
                <a:close/>
              </a:path>
            </a:pathLst>
          </a:custGeom>
          <a:blipFill>
            <a:blip r:embed="rId9"/>
            <a:stretch>
              <a:fillRect l="0" t="0" r="0" b="0"/>
            </a:stretch>
          </a:blipFill>
        </p:spPr>
      </p:sp>
      <p:sp>
        <p:nvSpPr>
          <p:cNvPr name="Freeform 10" id="10"/>
          <p:cNvSpPr/>
          <p:nvPr/>
        </p:nvSpPr>
        <p:spPr>
          <a:xfrm flipH="false" flipV="false" rot="0">
            <a:off x="5491745" y="4152625"/>
            <a:ext cx="1669625" cy="1981751"/>
          </a:xfrm>
          <a:custGeom>
            <a:avLst/>
            <a:gdLst/>
            <a:ahLst/>
            <a:cxnLst/>
            <a:rect r="r" b="b" t="t" l="l"/>
            <a:pathLst>
              <a:path h="1981751" w="1669625">
                <a:moveTo>
                  <a:pt x="0" y="0"/>
                </a:moveTo>
                <a:lnTo>
                  <a:pt x="1669626" y="0"/>
                </a:lnTo>
                <a:lnTo>
                  <a:pt x="1669626" y="1981750"/>
                </a:lnTo>
                <a:lnTo>
                  <a:pt x="0" y="1981750"/>
                </a:lnTo>
                <a:lnTo>
                  <a:pt x="0" y="0"/>
                </a:lnTo>
                <a:close/>
              </a:path>
            </a:pathLst>
          </a:custGeom>
          <a:blipFill>
            <a:blip r:embed="rId10"/>
            <a:stretch>
              <a:fillRect l="0" t="0" r="0" b="0"/>
            </a:stretch>
          </a:blipFill>
        </p:spPr>
      </p:sp>
      <p:sp>
        <p:nvSpPr>
          <p:cNvPr name="Freeform 11" id="11"/>
          <p:cNvSpPr/>
          <p:nvPr/>
        </p:nvSpPr>
        <p:spPr>
          <a:xfrm flipH="false" flipV="false" rot="0">
            <a:off x="5319136" y="7311702"/>
            <a:ext cx="2015882" cy="1746741"/>
          </a:xfrm>
          <a:custGeom>
            <a:avLst/>
            <a:gdLst/>
            <a:ahLst/>
            <a:cxnLst/>
            <a:rect r="r" b="b" t="t" l="l"/>
            <a:pathLst>
              <a:path h="1746741" w="2015882">
                <a:moveTo>
                  <a:pt x="0" y="0"/>
                </a:moveTo>
                <a:lnTo>
                  <a:pt x="2015882" y="0"/>
                </a:lnTo>
                <a:lnTo>
                  <a:pt x="2015882" y="1746742"/>
                </a:lnTo>
                <a:lnTo>
                  <a:pt x="0" y="1746742"/>
                </a:lnTo>
                <a:lnTo>
                  <a:pt x="0" y="0"/>
                </a:lnTo>
                <a:close/>
              </a:path>
            </a:pathLst>
          </a:custGeom>
          <a:blipFill>
            <a:blip r:embed="rId9"/>
            <a:stretch>
              <a:fillRect l="0" t="0" r="0" b="0"/>
            </a:stretch>
          </a:blipFill>
        </p:spPr>
      </p:sp>
      <p:sp>
        <p:nvSpPr>
          <p:cNvPr name="AutoShape 12" id="12"/>
          <p:cNvSpPr/>
          <p:nvPr/>
        </p:nvSpPr>
        <p:spPr>
          <a:xfrm>
            <a:off x="2316560" y="3670648"/>
            <a:ext cx="3002576" cy="4514425"/>
          </a:xfrm>
          <a:prstGeom prst="line">
            <a:avLst/>
          </a:prstGeom>
          <a:ln cap="flat" w="200025">
            <a:solidFill>
              <a:srgbClr val="FFFFFF"/>
            </a:solidFill>
            <a:prstDash val="solid"/>
            <a:headEnd type="triangle" len="med" w="lg"/>
            <a:tailEnd type="triangle" len="med" w="lg"/>
          </a:ln>
        </p:spPr>
      </p:sp>
      <p:sp>
        <p:nvSpPr>
          <p:cNvPr name="AutoShape 13" id="13"/>
          <p:cNvSpPr/>
          <p:nvPr/>
        </p:nvSpPr>
        <p:spPr>
          <a:xfrm flipV="true">
            <a:off x="3324501" y="2839835"/>
            <a:ext cx="6059922" cy="57455"/>
          </a:xfrm>
          <a:prstGeom prst="line">
            <a:avLst/>
          </a:prstGeom>
          <a:ln cap="flat" w="200025">
            <a:solidFill>
              <a:srgbClr val="FFFFFF"/>
            </a:solidFill>
            <a:prstDash val="solid"/>
            <a:headEnd type="triangle" len="med" w="lg"/>
            <a:tailEnd type="triangle" len="med" w="lg"/>
          </a:ln>
        </p:spPr>
      </p:sp>
      <p:sp>
        <p:nvSpPr>
          <p:cNvPr name="AutoShape 14" id="14"/>
          <p:cNvSpPr/>
          <p:nvPr/>
        </p:nvSpPr>
        <p:spPr>
          <a:xfrm flipH="true">
            <a:off x="7335018" y="3670648"/>
            <a:ext cx="2880218" cy="4514425"/>
          </a:xfrm>
          <a:prstGeom prst="line">
            <a:avLst/>
          </a:prstGeom>
          <a:ln cap="flat" w="200025">
            <a:solidFill>
              <a:srgbClr val="FFFFFF"/>
            </a:solidFill>
            <a:prstDash val="solid"/>
            <a:headEnd type="triangle" len="med" w="lg"/>
            <a:tailEnd type="triangle" len="med" w="lg"/>
          </a:ln>
        </p:spPr>
      </p:sp>
      <p:sp>
        <p:nvSpPr>
          <p:cNvPr name="Freeform 15" id="15"/>
          <p:cNvSpPr/>
          <p:nvPr/>
        </p:nvSpPr>
        <p:spPr>
          <a:xfrm flipH="false" flipV="false" rot="0">
            <a:off x="5491745" y="4303344"/>
            <a:ext cx="1377851" cy="1831032"/>
          </a:xfrm>
          <a:custGeom>
            <a:avLst/>
            <a:gdLst/>
            <a:ahLst/>
            <a:cxnLst/>
            <a:rect r="r" b="b" t="t" l="l"/>
            <a:pathLst>
              <a:path h="1831032" w="1377851">
                <a:moveTo>
                  <a:pt x="0" y="0"/>
                </a:moveTo>
                <a:lnTo>
                  <a:pt x="1377852" y="0"/>
                </a:lnTo>
                <a:lnTo>
                  <a:pt x="1377852" y="1831031"/>
                </a:lnTo>
                <a:lnTo>
                  <a:pt x="0" y="18310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2650712" y="319690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false" flipV="false" rot="0">
            <a:off x="14708112" y="4346943"/>
            <a:ext cx="645623" cy="645623"/>
          </a:xfrm>
          <a:custGeom>
            <a:avLst/>
            <a:gdLst/>
            <a:ahLst/>
            <a:cxnLst/>
            <a:rect r="r" b="b" t="t" l="l"/>
            <a:pathLst>
              <a:path h="645623" w="645623">
                <a:moveTo>
                  <a:pt x="0" y="0"/>
                </a:moveTo>
                <a:lnTo>
                  <a:pt x="645624" y="0"/>
                </a:lnTo>
                <a:lnTo>
                  <a:pt x="645624" y="645623"/>
                </a:lnTo>
                <a:lnTo>
                  <a:pt x="0" y="645623"/>
                </a:lnTo>
                <a:lnTo>
                  <a:pt x="0" y="0"/>
                </a:lnTo>
                <a:close/>
              </a:path>
            </a:pathLst>
          </a:custGeom>
          <a:blipFill>
            <a:blip r:embed="rId8"/>
            <a:stretch>
              <a:fillRect l="0" t="0" r="0" b="0"/>
            </a:stretch>
          </a:blipFill>
        </p:spPr>
      </p:sp>
      <p:grpSp>
        <p:nvGrpSpPr>
          <p:cNvPr name="Group 18" id="18"/>
          <p:cNvGrpSpPr/>
          <p:nvPr/>
        </p:nvGrpSpPr>
        <p:grpSpPr>
          <a:xfrm rot="0">
            <a:off x="13487874" y="4992566"/>
            <a:ext cx="3165299" cy="1640696"/>
            <a:chOff x="0" y="0"/>
            <a:chExt cx="833659" cy="432117"/>
          </a:xfrm>
        </p:grpSpPr>
        <p:sp>
          <p:nvSpPr>
            <p:cNvPr name="Freeform 19" id="19"/>
            <p:cNvSpPr/>
            <p:nvPr/>
          </p:nvSpPr>
          <p:spPr>
            <a:xfrm flipH="false" flipV="false" rot="0">
              <a:off x="0" y="0"/>
              <a:ext cx="833659" cy="432117"/>
            </a:xfrm>
            <a:custGeom>
              <a:avLst/>
              <a:gdLst/>
              <a:ahLst/>
              <a:cxnLst/>
              <a:rect r="r" b="b" t="t" l="l"/>
              <a:pathLst>
                <a:path h="432117" w="833659">
                  <a:moveTo>
                    <a:pt x="124740" y="0"/>
                  </a:moveTo>
                  <a:lnTo>
                    <a:pt x="708919" y="0"/>
                  </a:lnTo>
                  <a:cubicBezTo>
                    <a:pt x="742002" y="0"/>
                    <a:pt x="773730" y="13142"/>
                    <a:pt x="797124" y="36535"/>
                  </a:cubicBezTo>
                  <a:cubicBezTo>
                    <a:pt x="820517" y="59929"/>
                    <a:pt x="833659" y="91657"/>
                    <a:pt x="833659" y="124740"/>
                  </a:cubicBezTo>
                  <a:lnTo>
                    <a:pt x="833659" y="307378"/>
                  </a:lnTo>
                  <a:cubicBezTo>
                    <a:pt x="833659" y="340461"/>
                    <a:pt x="820517" y="372189"/>
                    <a:pt x="797124" y="395582"/>
                  </a:cubicBezTo>
                  <a:cubicBezTo>
                    <a:pt x="773730" y="418975"/>
                    <a:pt x="742002" y="432117"/>
                    <a:pt x="708919" y="432117"/>
                  </a:cubicBezTo>
                  <a:lnTo>
                    <a:pt x="124740" y="432117"/>
                  </a:lnTo>
                  <a:cubicBezTo>
                    <a:pt x="91657" y="432117"/>
                    <a:pt x="59929" y="418975"/>
                    <a:pt x="36535" y="395582"/>
                  </a:cubicBezTo>
                  <a:cubicBezTo>
                    <a:pt x="13142" y="372189"/>
                    <a:pt x="0" y="340461"/>
                    <a:pt x="0" y="307378"/>
                  </a:cubicBezTo>
                  <a:lnTo>
                    <a:pt x="0" y="124740"/>
                  </a:lnTo>
                  <a:cubicBezTo>
                    <a:pt x="0" y="91657"/>
                    <a:pt x="13142" y="59929"/>
                    <a:pt x="36535" y="36535"/>
                  </a:cubicBezTo>
                  <a:cubicBezTo>
                    <a:pt x="59929" y="13142"/>
                    <a:pt x="91657" y="0"/>
                    <a:pt x="124740" y="0"/>
                  </a:cubicBezTo>
                  <a:close/>
                </a:path>
              </a:pathLst>
            </a:custGeom>
            <a:solidFill>
              <a:srgbClr val="FF914D"/>
            </a:solidFill>
          </p:spPr>
        </p:sp>
        <p:sp>
          <p:nvSpPr>
            <p:cNvPr name="TextBox 20" id="20"/>
            <p:cNvSpPr txBox="true"/>
            <p:nvPr/>
          </p:nvSpPr>
          <p:spPr>
            <a:xfrm>
              <a:off x="0" y="-38100"/>
              <a:ext cx="833659" cy="470217"/>
            </a:xfrm>
            <a:prstGeom prst="rect">
              <a:avLst/>
            </a:prstGeom>
          </p:spPr>
          <p:txBody>
            <a:bodyPr anchor="ctr" rtlCol="false" tIns="50800" lIns="50800" bIns="50800" rIns="50800"/>
            <a:lstStyle/>
            <a:p>
              <a:pPr algn="ctr">
                <a:lnSpc>
                  <a:spcPts val="2660"/>
                </a:lnSpc>
              </a:pPr>
              <a:r>
                <a:rPr lang="en-US" b="true" sz="1900" spc="19">
                  <a:solidFill>
                    <a:srgbClr val="000000"/>
                  </a:solidFill>
                  <a:latin typeface="Proxima Nova Bold"/>
                  <a:ea typeface="Proxima Nova Bold"/>
                  <a:cs typeface="Proxima Nova Bold"/>
                  <a:sym typeface="Proxima Nova Bold"/>
                </a:rPr>
                <a:t>Fundación Viste consciente</a:t>
              </a:r>
            </a:p>
            <a:p>
              <a:pPr algn="ctr">
                <a:lnSpc>
                  <a:spcPts val="2660"/>
                </a:lnSpc>
              </a:pPr>
              <a:r>
                <a:rPr lang="en-US" b="true" sz="1900" spc="19">
                  <a:solidFill>
                    <a:srgbClr val="000000"/>
                  </a:solidFill>
                  <a:latin typeface="Proxima Nova Bold"/>
                  <a:ea typeface="Proxima Nova Bold"/>
                  <a:cs typeface="Proxima Nova Bold"/>
                  <a:sym typeface="Proxima Nova Bold"/>
                </a:rPr>
                <a:t>desde 10:00 a 20:00</a:t>
              </a:r>
            </a:p>
            <a:p>
              <a:pPr algn="ctr">
                <a:lnSpc>
                  <a:spcPts val="2660"/>
                </a:lnSpc>
              </a:pPr>
              <a:r>
                <a:rPr lang="en-US" b="true" sz="1900" spc="19">
                  <a:solidFill>
                    <a:srgbClr val="000000"/>
                  </a:solidFill>
                  <a:latin typeface="Proxima Nova Bold"/>
                  <a:ea typeface="Proxima Nova Bold"/>
                  <a:cs typeface="Proxima Nova Bold"/>
                  <a:sym typeface="Proxima Nova Bold"/>
                </a:rPr>
                <a:t>Recibe y entrega ropa de niño</a:t>
              </a:r>
            </a:p>
          </p:txBody>
        </p:sp>
      </p:grpSp>
      <p:sp>
        <p:nvSpPr>
          <p:cNvPr name="TextBox 21" id="21"/>
          <p:cNvSpPr txBox="true"/>
          <p:nvPr/>
        </p:nvSpPr>
        <p:spPr>
          <a:xfrm rot="0">
            <a:off x="15630708" y="8820487"/>
            <a:ext cx="966585" cy="437813"/>
          </a:xfrm>
          <a:prstGeom prst="rect">
            <a:avLst/>
          </a:prstGeom>
        </p:spPr>
        <p:txBody>
          <a:bodyPr anchor="t" rtlCol="false" tIns="0" lIns="0" bIns="0" rIns="0">
            <a:spAutoFit/>
          </a:bodyPr>
          <a:lstStyle/>
          <a:p>
            <a:pPr algn="r">
              <a:lnSpc>
                <a:spcPts val="3693"/>
              </a:lnSpc>
            </a:pPr>
            <a:r>
              <a:rPr lang="en-US" sz="2638" b="true">
                <a:solidFill>
                  <a:srgbClr val="FFFFFF"/>
                </a:solidFill>
                <a:latin typeface="IBM Plex Sans Bold"/>
                <a:ea typeface="IBM Plex Sans Bold"/>
                <a:cs typeface="IBM Plex Sans Bold"/>
                <a:sym typeface="IBM Plex Sans Bold"/>
              </a:rPr>
              <a:t>02</a:t>
            </a:r>
          </a:p>
        </p:txBody>
      </p:sp>
      <p:sp>
        <p:nvSpPr>
          <p:cNvPr name="TextBox 22" id="22"/>
          <p:cNvSpPr txBox="true"/>
          <p:nvPr/>
        </p:nvSpPr>
        <p:spPr>
          <a:xfrm rot="0">
            <a:off x="9018137" y="1409557"/>
            <a:ext cx="2394198" cy="514350"/>
          </a:xfrm>
          <a:prstGeom prst="rect">
            <a:avLst/>
          </a:prstGeom>
        </p:spPr>
        <p:txBody>
          <a:bodyPr anchor="t" rtlCol="false" tIns="0" lIns="0" bIns="0" rIns="0">
            <a:spAutoFit/>
          </a:bodyPr>
          <a:lstStyle/>
          <a:p>
            <a:pPr algn="ctr">
              <a:lnSpc>
                <a:spcPts val="4200"/>
              </a:lnSpc>
            </a:pPr>
            <a:r>
              <a:rPr lang="en-US" sz="3000" b="true">
                <a:solidFill>
                  <a:srgbClr val="FFFFFF"/>
                </a:solidFill>
                <a:latin typeface="Open Sans Bold"/>
                <a:ea typeface="Open Sans Bold"/>
                <a:cs typeface="Open Sans Bold"/>
                <a:sym typeface="Open Sans Bold"/>
              </a:rPr>
              <a:t>Fundaciones</a:t>
            </a:r>
          </a:p>
        </p:txBody>
      </p:sp>
      <p:sp>
        <p:nvSpPr>
          <p:cNvPr name="TextBox 23" id="23"/>
          <p:cNvSpPr txBox="true"/>
          <p:nvPr/>
        </p:nvSpPr>
        <p:spPr>
          <a:xfrm rot="0">
            <a:off x="512912" y="1409557"/>
            <a:ext cx="3607296" cy="514350"/>
          </a:xfrm>
          <a:prstGeom prst="rect">
            <a:avLst/>
          </a:prstGeom>
        </p:spPr>
        <p:txBody>
          <a:bodyPr anchor="t" rtlCol="false" tIns="0" lIns="0" bIns="0" rIns="0">
            <a:spAutoFit/>
          </a:bodyPr>
          <a:lstStyle/>
          <a:p>
            <a:pPr algn="ctr">
              <a:lnSpc>
                <a:spcPts val="4200"/>
              </a:lnSpc>
            </a:pPr>
            <a:r>
              <a:rPr lang="en-US" sz="3000" b="true">
                <a:solidFill>
                  <a:srgbClr val="FFFFFF"/>
                </a:solidFill>
                <a:latin typeface="Open Sans Bold"/>
                <a:ea typeface="Open Sans Bold"/>
                <a:cs typeface="Open Sans Bold"/>
                <a:sym typeface="Open Sans Bold"/>
              </a:rPr>
              <a:t>Donadores de ropa</a:t>
            </a:r>
          </a:p>
        </p:txBody>
      </p:sp>
      <p:sp>
        <p:nvSpPr>
          <p:cNvPr name="TextBox 24" id="24"/>
          <p:cNvSpPr txBox="true"/>
          <p:nvPr/>
        </p:nvSpPr>
        <p:spPr>
          <a:xfrm rot="0">
            <a:off x="4074132" y="8864025"/>
            <a:ext cx="5038576" cy="514350"/>
          </a:xfrm>
          <a:prstGeom prst="rect">
            <a:avLst/>
          </a:prstGeom>
        </p:spPr>
        <p:txBody>
          <a:bodyPr anchor="t" rtlCol="false" tIns="0" lIns="0" bIns="0" rIns="0">
            <a:spAutoFit/>
          </a:bodyPr>
          <a:lstStyle/>
          <a:p>
            <a:pPr algn="ctr">
              <a:lnSpc>
                <a:spcPts val="4200"/>
              </a:lnSpc>
            </a:pPr>
            <a:r>
              <a:rPr lang="en-US" sz="3000" b="true">
                <a:solidFill>
                  <a:srgbClr val="FFFFFF"/>
                </a:solidFill>
                <a:latin typeface="Open Sans Bold"/>
                <a:ea typeface="Open Sans Bold"/>
                <a:cs typeface="Open Sans Bold"/>
                <a:sym typeface="Open Sans Bold"/>
              </a:rPr>
              <a:t>Receptores o Beneficiarios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sp>
        <p:nvSpPr>
          <p:cNvPr name="Freeform 3" id="3"/>
          <p:cNvSpPr/>
          <p:nvPr/>
        </p:nvSpPr>
        <p:spPr>
          <a:xfrm flipH="false" flipV="false" rot="0">
            <a:off x="5963354" y="662936"/>
            <a:ext cx="6778132" cy="3534032"/>
          </a:xfrm>
          <a:custGeom>
            <a:avLst/>
            <a:gdLst/>
            <a:ahLst/>
            <a:cxnLst/>
            <a:rect r="r" b="b" t="t" l="l"/>
            <a:pathLst>
              <a:path h="3534032" w="6778132">
                <a:moveTo>
                  <a:pt x="0" y="0"/>
                </a:moveTo>
                <a:lnTo>
                  <a:pt x="6778132" y="0"/>
                </a:lnTo>
                <a:lnTo>
                  <a:pt x="6778132" y="3534032"/>
                </a:lnTo>
                <a:lnTo>
                  <a:pt x="0" y="3534032"/>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305435" y="1028700"/>
            <a:ext cx="8551195" cy="8650293"/>
            <a:chOff x="0" y="0"/>
            <a:chExt cx="1260374" cy="1274980"/>
          </a:xfrm>
        </p:grpSpPr>
        <p:sp>
          <p:nvSpPr>
            <p:cNvPr name="Freeform 5" id="5"/>
            <p:cNvSpPr/>
            <p:nvPr/>
          </p:nvSpPr>
          <p:spPr>
            <a:xfrm flipH="false" flipV="false" rot="0">
              <a:off x="0" y="0"/>
              <a:ext cx="1260374" cy="1274980"/>
            </a:xfrm>
            <a:custGeom>
              <a:avLst/>
              <a:gdLst/>
              <a:ahLst/>
              <a:cxnLst/>
              <a:rect r="r" b="b" t="t" l="l"/>
              <a:pathLst>
                <a:path h="1274980" w="1260374">
                  <a:moveTo>
                    <a:pt x="34404" y="0"/>
                  </a:moveTo>
                  <a:lnTo>
                    <a:pt x="1225970" y="0"/>
                  </a:lnTo>
                  <a:cubicBezTo>
                    <a:pt x="1235095" y="0"/>
                    <a:pt x="1243846" y="3625"/>
                    <a:pt x="1250298" y="10077"/>
                  </a:cubicBezTo>
                  <a:cubicBezTo>
                    <a:pt x="1256749" y="16529"/>
                    <a:pt x="1260374" y="25279"/>
                    <a:pt x="1260374" y="34404"/>
                  </a:cubicBezTo>
                  <a:lnTo>
                    <a:pt x="1260374" y="1240577"/>
                  </a:lnTo>
                  <a:cubicBezTo>
                    <a:pt x="1260374" y="1249701"/>
                    <a:pt x="1256749" y="1258452"/>
                    <a:pt x="1250298" y="1264904"/>
                  </a:cubicBezTo>
                  <a:cubicBezTo>
                    <a:pt x="1243846" y="1271356"/>
                    <a:pt x="1235095" y="1274980"/>
                    <a:pt x="1225970" y="1274980"/>
                  </a:cubicBezTo>
                  <a:lnTo>
                    <a:pt x="34404" y="1274980"/>
                  </a:lnTo>
                  <a:cubicBezTo>
                    <a:pt x="25279" y="1274980"/>
                    <a:pt x="16529" y="1271356"/>
                    <a:pt x="10077" y="1264904"/>
                  </a:cubicBezTo>
                  <a:cubicBezTo>
                    <a:pt x="3625" y="1258452"/>
                    <a:pt x="0" y="1249701"/>
                    <a:pt x="0" y="1240577"/>
                  </a:cubicBezTo>
                  <a:lnTo>
                    <a:pt x="0" y="34404"/>
                  </a:lnTo>
                  <a:cubicBezTo>
                    <a:pt x="0" y="25279"/>
                    <a:pt x="3625" y="16529"/>
                    <a:pt x="10077" y="10077"/>
                  </a:cubicBezTo>
                  <a:cubicBezTo>
                    <a:pt x="16529" y="3625"/>
                    <a:pt x="25279" y="0"/>
                    <a:pt x="34404"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w="12700">
              <a:solidFill>
                <a:srgbClr val="000000"/>
              </a:solidFill>
              <a:prstDash val="solid"/>
              <a:round/>
            </a:ln>
          </p:spPr>
        </p:sp>
      </p:grpSp>
      <p:grpSp>
        <p:nvGrpSpPr>
          <p:cNvPr name="Group 6" id="6"/>
          <p:cNvGrpSpPr/>
          <p:nvPr/>
        </p:nvGrpSpPr>
        <p:grpSpPr>
          <a:xfrm rot="0">
            <a:off x="-314691" y="9987522"/>
            <a:ext cx="18917381" cy="617085"/>
            <a:chOff x="0" y="0"/>
            <a:chExt cx="2788263" cy="90953"/>
          </a:xfrm>
        </p:grpSpPr>
        <p:sp>
          <p:nvSpPr>
            <p:cNvPr name="Freeform 7" id="7"/>
            <p:cNvSpPr/>
            <p:nvPr/>
          </p:nvSpPr>
          <p:spPr>
            <a:xfrm flipH="false" flipV="false" rot="0">
              <a:off x="0" y="0"/>
              <a:ext cx="2788263" cy="90953"/>
            </a:xfrm>
            <a:custGeom>
              <a:avLst/>
              <a:gdLst/>
              <a:ahLst/>
              <a:cxnLst/>
              <a:rect r="r" b="b" t="t" l="l"/>
              <a:pathLst>
                <a:path h="90953" w="2788263">
                  <a:moveTo>
                    <a:pt x="15551" y="0"/>
                  </a:moveTo>
                  <a:lnTo>
                    <a:pt x="2772711" y="0"/>
                  </a:lnTo>
                  <a:cubicBezTo>
                    <a:pt x="2776836" y="0"/>
                    <a:pt x="2780791" y="1638"/>
                    <a:pt x="2783708" y="4555"/>
                  </a:cubicBezTo>
                  <a:cubicBezTo>
                    <a:pt x="2786624" y="7471"/>
                    <a:pt x="2788263" y="11427"/>
                    <a:pt x="2788263" y="15551"/>
                  </a:cubicBezTo>
                  <a:lnTo>
                    <a:pt x="2788263" y="75402"/>
                  </a:lnTo>
                  <a:cubicBezTo>
                    <a:pt x="2788263" y="79526"/>
                    <a:pt x="2786624" y="83482"/>
                    <a:pt x="2783708" y="86398"/>
                  </a:cubicBezTo>
                  <a:cubicBezTo>
                    <a:pt x="2780791" y="89315"/>
                    <a:pt x="2776836" y="90953"/>
                    <a:pt x="2772711" y="90953"/>
                  </a:cubicBezTo>
                  <a:lnTo>
                    <a:pt x="15551" y="90953"/>
                  </a:lnTo>
                  <a:cubicBezTo>
                    <a:pt x="11427" y="90953"/>
                    <a:pt x="7471" y="89315"/>
                    <a:pt x="4555" y="86398"/>
                  </a:cubicBezTo>
                  <a:cubicBezTo>
                    <a:pt x="1638" y="83482"/>
                    <a:pt x="0" y="79526"/>
                    <a:pt x="0" y="75402"/>
                  </a:cubicBezTo>
                  <a:lnTo>
                    <a:pt x="0" y="15551"/>
                  </a:lnTo>
                  <a:cubicBezTo>
                    <a:pt x="0" y="11427"/>
                    <a:pt x="1638" y="7471"/>
                    <a:pt x="4555" y="4555"/>
                  </a:cubicBezTo>
                  <a:cubicBezTo>
                    <a:pt x="7471" y="1638"/>
                    <a:pt x="11427" y="0"/>
                    <a:pt x="15551"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w="12700">
              <a:solidFill>
                <a:srgbClr val="000000"/>
              </a:solidFill>
              <a:prstDash val="solid"/>
              <a:round/>
            </a:ln>
          </p:spPr>
        </p:sp>
      </p:grpSp>
      <p:sp>
        <p:nvSpPr>
          <p:cNvPr name="TextBox 8" id="8"/>
          <p:cNvSpPr txBox="true"/>
          <p:nvPr/>
        </p:nvSpPr>
        <p:spPr>
          <a:xfrm rot="0">
            <a:off x="1028700" y="2270232"/>
            <a:ext cx="5085587" cy="945270"/>
          </a:xfrm>
          <a:prstGeom prst="rect">
            <a:avLst/>
          </a:prstGeom>
        </p:spPr>
        <p:txBody>
          <a:bodyPr anchor="t" rtlCol="false" tIns="0" lIns="0" bIns="0" rIns="0">
            <a:spAutoFit/>
          </a:bodyPr>
          <a:lstStyle/>
          <a:p>
            <a:pPr algn="l">
              <a:lnSpc>
                <a:spcPts val="7770"/>
              </a:lnSpc>
            </a:pPr>
            <a:r>
              <a:rPr lang="en-US" sz="5550" b="true">
                <a:solidFill>
                  <a:srgbClr val="FFFFFF"/>
                </a:solidFill>
                <a:latin typeface="IBM Plex Sans Bold"/>
                <a:ea typeface="IBM Plex Sans Bold"/>
                <a:cs typeface="IBM Plex Sans Bold"/>
                <a:sym typeface="IBM Plex Sans Bold"/>
              </a:rPr>
              <a:t>Relevancia</a:t>
            </a:r>
          </a:p>
        </p:txBody>
      </p:sp>
      <p:sp>
        <p:nvSpPr>
          <p:cNvPr name="TextBox 9" id="9"/>
          <p:cNvSpPr txBox="true"/>
          <p:nvPr/>
        </p:nvSpPr>
        <p:spPr>
          <a:xfrm rot="0">
            <a:off x="932409" y="3682227"/>
            <a:ext cx="7743875" cy="6556935"/>
          </a:xfrm>
          <a:prstGeom prst="rect">
            <a:avLst/>
          </a:prstGeom>
        </p:spPr>
        <p:txBody>
          <a:bodyPr anchor="t" rtlCol="false" tIns="0" lIns="0" bIns="0" rIns="0">
            <a:spAutoFit/>
          </a:bodyPr>
          <a:lstStyle/>
          <a:p>
            <a:pPr algn="l">
              <a:lnSpc>
                <a:spcPts val="3469"/>
              </a:lnSpc>
            </a:pPr>
            <a:r>
              <a:rPr lang="en-US" sz="2477" b="true">
                <a:solidFill>
                  <a:srgbClr val="FFFFFF"/>
                </a:solidFill>
                <a:latin typeface="Proxima Nova Bold"/>
                <a:ea typeface="Proxima Nova Bold"/>
                <a:cs typeface="Proxima Nova Bold"/>
                <a:sym typeface="Proxima Nova Bold"/>
              </a:rPr>
              <a:t>Impacto Social y Ambiental:</a:t>
            </a:r>
            <a:r>
              <a:rPr lang="en-US" sz="2477">
                <a:solidFill>
                  <a:srgbClr val="FFFFFF"/>
                </a:solidFill>
                <a:latin typeface="Proxima Nova"/>
                <a:ea typeface="Proxima Nova"/>
                <a:cs typeface="Proxima Nova"/>
                <a:sym typeface="Proxima Nova"/>
              </a:rPr>
              <a:t> es esencial tanto para la comunidad como para la protección del medio ambiente. La industria textil, una de las mayores contaminantes, genera un grave problema de desechos que este proyecto se propone enfrentar directamente.</a:t>
            </a:r>
          </a:p>
          <a:p>
            <a:pPr algn="l">
              <a:lnSpc>
                <a:spcPts val="3469"/>
              </a:lnSpc>
            </a:pPr>
          </a:p>
          <a:p>
            <a:pPr algn="l">
              <a:lnSpc>
                <a:spcPts val="3469"/>
              </a:lnSpc>
            </a:pPr>
            <a:r>
              <a:rPr lang="en-US" sz="2477">
                <a:solidFill>
                  <a:srgbClr val="FFFFFF"/>
                </a:solidFill>
                <a:latin typeface="Proxima Nova"/>
                <a:ea typeface="Proxima Nova"/>
                <a:cs typeface="Proxima Nova"/>
                <a:sym typeface="Proxima Nova"/>
              </a:rPr>
              <a:t>Enfoque Tecnológico: No solo aborda este desafío ambiental, sino que también desarrolla una solución integral que incluye el diseño de plataformas web, la administración de bases de datos y el desarrollo de interfaces de usuario. Es una excelente oportunidad para aplicar y mejorar nuestras habilidades de desarrollo.</a:t>
            </a:r>
          </a:p>
          <a:p>
            <a:pPr algn="l">
              <a:lnSpc>
                <a:spcPts val="3469"/>
              </a:lnSpc>
            </a:pPr>
          </a:p>
          <a:p>
            <a:pPr algn="l" marL="0" indent="0" lvl="0">
              <a:lnSpc>
                <a:spcPts val="3469"/>
              </a:lnSpc>
              <a:spcBef>
                <a:spcPct val="0"/>
              </a:spcBef>
            </a:pPr>
          </a:p>
        </p:txBody>
      </p:sp>
      <p:sp>
        <p:nvSpPr>
          <p:cNvPr name="Freeform 10" id="10"/>
          <p:cNvSpPr/>
          <p:nvPr/>
        </p:nvSpPr>
        <p:spPr>
          <a:xfrm flipH="true" flipV="false" rot="0">
            <a:off x="1873897" y="950282"/>
            <a:ext cx="707704" cy="337125"/>
          </a:xfrm>
          <a:custGeom>
            <a:avLst/>
            <a:gdLst/>
            <a:ahLst/>
            <a:cxnLst/>
            <a:rect r="r" b="b" t="t" l="l"/>
            <a:pathLst>
              <a:path h="337125" w="707704">
                <a:moveTo>
                  <a:pt x="707704" y="0"/>
                </a:moveTo>
                <a:lnTo>
                  <a:pt x="0" y="0"/>
                </a:lnTo>
                <a:lnTo>
                  <a:pt x="0" y="337125"/>
                </a:lnTo>
                <a:lnTo>
                  <a:pt x="707704" y="337125"/>
                </a:lnTo>
                <a:lnTo>
                  <a:pt x="70770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026531" y="373368"/>
            <a:ext cx="2724332" cy="1490953"/>
          </a:xfrm>
          <a:custGeom>
            <a:avLst/>
            <a:gdLst/>
            <a:ahLst/>
            <a:cxnLst/>
            <a:rect r="r" b="b" t="t" l="l"/>
            <a:pathLst>
              <a:path h="1490953" w="2724332">
                <a:moveTo>
                  <a:pt x="0" y="0"/>
                </a:moveTo>
                <a:lnTo>
                  <a:pt x="2724332" y="0"/>
                </a:lnTo>
                <a:lnTo>
                  <a:pt x="2724332" y="1490953"/>
                </a:lnTo>
                <a:lnTo>
                  <a:pt x="0" y="1490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2757697" y="714889"/>
            <a:ext cx="1210429" cy="722187"/>
          </a:xfrm>
          <a:prstGeom prst="rect">
            <a:avLst/>
          </a:prstGeom>
        </p:spPr>
        <p:txBody>
          <a:bodyPr anchor="t" rtlCol="false" tIns="0" lIns="0" bIns="0" rIns="0">
            <a:spAutoFit/>
          </a:bodyPr>
          <a:lstStyle/>
          <a:p>
            <a:pPr algn="just">
              <a:lnSpc>
                <a:spcPts val="5869"/>
              </a:lnSpc>
            </a:pPr>
            <a:r>
              <a:rPr lang="en-US" sz="4192" b="true">
                <a:solidFill>
                  <a:srgbClr val="3165AA"/>
                </a:solidFill>
                <a:latin typeface="IBM Plex Sans Bold"/>
                <a:ea typeface="IBM Plex Sans Bold"/>
                <a:cs typeface="IBM Plex Sans Bold"/>
                <a:sym typeface="IBM Plex Sans Bold"/>
              </a:rPr>
              <a:t>03</a:t>
            </a:r>
          </a:p>
        </p:txBody>
      </p:sp>
      <p:grpSp>
        <p:nvGrpSpPr>
          <p:cNvPr name="Group 13" id="13"/>
          <p:cNvGrpSpPr/>
          <p:nvPr/>
        </p:nvGrpSpPr>
        <p:grpSpPr>
          <a:xfrm rot="0">
            <a:off x="17008686" y="0"/>
            <a:ext cx="950282" cy="95028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3978" t="-4516" r="-3548" b="-3010"/>
              </a:stretch>
            </a:blipFill>
          </p:spPr>
        </p:sp>
      </p:grpSp>
      <p:grpSp>
        <p:nvGrpSpPr>
          <p:cNvPr name="Group 15" id="15"/>
          <p:cNvGrpSpPr/>
          <p:nvPr/>
        </p:nvGrpSpPr>
        <p:grpSpPr>
          <a:xfrm rot="0">
            <a:off x="11715785" y="1864321"/>
            <a:ext cx="6572215" cy="657221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584670" y="9995"/>
                  </a:moveTo>
                  <a:lnTo>
                    <a:pt x="802805" y="228130"/>
                  </a:lnTo>
                  <a:cubicBezTo>
                    <a:pt x="809205" y="234530"/>
                    <a:pt x="812800" y="243210"/>
                    <a:pt x="812800" y="252261"/>
                  </a:cubicBezTo>
                  <a:lnTo>
                    <a:pt x="812800" y="560539"/>
                  </a:lnTo>
                  <a:cubicBezTo>
                    <a:pt x="812800" y="569590"/>
                    <a:pt x="809205" y="578270"/>
                    <a:pt x="802805" y="584670"/>
                  </a:cubicBezTo>
                  <a:lnTo>
                    <a:pt x="584670" y="802805"/>
                  </a:lnTo>
                  <a:cubicBezTo>
                    <a:pt x="578270" y="809205"/>
                    <a:pt x="569590" y="812800"/>
                    <a:pt x="560539" y="812800"/>
                  </a:cubicBezTo>
                  <a:lnTo>
                    <a:pt x="252261" y="812800"/>
                  </a:lnTo>
                  <a:cubicBezTo>
                    <a:pt x="243210" y="812800"/>
                    <a:pt x="234530" y="809205"/>
                    <a:pt x="228130" y="802805"/>
                  </a:cubicBezTo>
                  <a:lnTo>
                    <a:pt x="9995" y="584670"/>
                  </a:lnTo>
                  <a:cubicBezTo>
                    <a:pt x="3595" y="578270"/>
                    <a:pt x="0" y="569590"/>
                    <a:pt x="0" y="560539"/>
                  </a:cubicBezTo>
                  <a:lnTo>
                    <a:pt x="0" y="252261"/>
                  </a:lnTo>
                  <a:cubicBezTo>
                    <a:pt x="0" y="243210"/>
                    <a:pt x="3595" y="234530"/>
                    <a:pt x="9995" y="228130"/>
                  </a:cubicBezTo>
                  <a:lnTo>
                    <a:pt x="228130" y="9995"/>
                  </a:lnTo>
                  <a:cubicBezTo>
                    <a:pt x="234530" y="3595"/>
                    <a:pt x="243210" y="0"/>
                    <a:pt x="252261" y="0"/>
                  </a:cubicBezTo>
                  <a:lnTo>
                    <a:pt x="560539" y="0"/>
                  </a:lnTo>
                  <a:cubicBezTo>
                    <a:pt x="569590" y="0"/>
                    <a:pt x="578270" y="3595"/>
                    <a:pt x="584670" y="9995"/>
                  </a:cubicBezTo>
                  <a:close/>
                </a:path>
              </a:pathLst>
            </a:custGeom>
            <a:blipFill>
              <a:blip r:embed="rId10"/>
              <a:stretch>
                <a:fillRect l="-25059" t="0" r="-25059"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627167" y="2480159"/>
            <a:ext cx="6918365" cy="5096967"/>
            <a:chOff x="0" y="0"/>
            <a:chExt cx="9224487" cy="6795956"/>
          </a:xfrm>
        </p:grpSpPr>
        <p:grpSp>
          <p:nvGrpSpPr>
            <p:cNvPr name="Group 4" id="4"/>
            <p:cNvGrpSpPr/>
            <p:nvPr/>
          </p:nvGrpSpPr>
          <p:grpSpPr>
            <a:xfrm rot="-10800000">
              <a:off x="0" y="4514158"/>
              <a:ext cx="9224487" cy="2281798"/>
              <a:chOff x="0" y="0"/>
              <a:chExt cx="1822121" cy="450726"/>
            </a:xfrm>
          </p:grpSpPr>
          <p:sp>
            <p:nvSpPr>
              <p:cNvPr name="Freeform 5" id="5"/>
              <p:cNvSpPr/>
              <p:nvPr/>
            </p:nvSpPr>
            <p:spPr>
              <a:xfrm flipH="false" flipV="false" rot="0">
                <a:off x="0" y="0"/>
                <a:ext cx="1822121" cy="450726"/>
              </a:xfrm>
              <a:custGeom>
                <a:avLst/>
                <a:gdLst/>
                <a:ahLst/>
                <a:cxnLst/>
                <a:rect r="r" b="b" t="t" l="l"/>
                <a:pathLst>
                  <a:path h="450726" w="1822121">
                    <a:moveTo>
                      <a:pt x="33571" y="0"/>
                    </a:moveTo>
                    <a:lnTo>
                      <a:pt x="1788550" y="0"/>
                    </a:lnTo>
                    <a:cubicBezTo>
                      <a:pt x="1797453" y="0"/>
                      <a:pt x="1805992" y="3537"/>
                      <a:pt x="1812288" y="9833"/>
                    </a:cubicBezTo>
                    <a:cubicBezTo>
                      <a:pt x="1818584" y="16129"/>
                      <a:pt x="1822121" y="24668"/>
                      <a:pt x="1822121" y="33571"/>
                    </a:cubicBezTo>
                    <a:lnTo>
                      <a:pt x="1822121" y="417154"/>
                    </a:lnTo>
                    <a:cubicBezTo>
                      <a:pt x="1822121" y="435695"/>
                      <a:pt x="1807091" y="450726"/>
                      <a:pt x="1788550" y="450726"/>
                    </a:cubicBezTo>
                    <a:lnTo>
                      <a:pt x="33571" y="450726"/>
                    </a:lnTo>
                    <a:cubicBezTo>
                      <a:pt x="15030" y="450726"/>
                      <a:pt x="0" y="435695"/>
                      <a:pt x="0" y="417154"/>
                    </a:cubicBezTo>
                    <a:lnTo>
                      <a:pt x="0" y="33571"/>
                    </a:lnTo>
                    <a:cubicBezTo>
                      <a:pt x="0" y="15030"/>
                      <a:pt x="15030" y="0"/>
                      <a:pt x="33571"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6" id="6"/>
              <p:cNvSpPr txBox="true"/>
              <p:nvPr/>
            </p:nvSpPr>
            <p:spPr>
              <a:xfrm>
                <a:off x="0" y="-38100"/>
                <a:ext cx="1822121" cy="488826"/>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7" id="7"/>
            <p:cNvGrpSpPr/>
            <p:nvPr/>
          </p:nvGrpSpPr>
          <p:grpSpPr>
            <a:xfrm rot="0">
              <a:off x="0" y="0"/>
              <a:ext cx="9224487" cy="6324027"/>
              <a:chOff x="0" y="0"/>
              <a:chExt cx="1822121" cy="1249190"/>
            </a:xfrm>
          </p:grpSpPr>
          <p:sp>
            <p:nvSpPr>
              <p:cNvPr name="Freeform 8" id="8"/>
              <p:cNvSpPr/>
              <p:nvPr/>
            </p:nvSpPr>
            <p:spPr>
              <a:xfrm flipH="false" flipV="false" rot="0">
                <a:off x="0" y="0"/>
                <a:ext cx="1822121" cy="1249191"/>
              </a:xfrm>
              <a:custGeom>
                <a:avLst/>
                <a:gdLst/>
                <a:ahLst/>
                <a:cxnLst/>
                <a:rect r="r" b="b" t="t" l="l"/>
                <a:pathLst>
                  <a:path h="1249191" w="1822121">
                    <a:moveTo>
                      <a:pt x="33571" y="0"/>
                    </a:moveTo>
                    <a:lnTo>
                      <a:pt x="1788550" y="0"/>
                    </a:lnTo>
                    <a:cubicBezTo>
                      <a:pt x="1797453" y="0"/>
                      <a:pt x="1805992" y="3537"/>
                      <a:pt x="1812288" y="9833"/>
                    </a:cubicBezTo>
                    <a:cubicBezTo>
                      <a:pt x="1818584" y="16129"/>
                      <a:pt x="1822121" y="24668"/>
                      <a:pt x="1822121" y="33571"/>
                    </a:cubicBezTo>
                    <a:lnTo>
                      <a:pt x="1822121" y="1215619"/>
                    </a:lnTo>
                    <a:cubicBezTo>
                      <a:pt x="1822121" y="1234160"/>
                      <a:pt x="1807091" y="1249191"/>
                      <a:pt x="1788550" y="1249191"/>
                    </a:cubicBezTo>
                    <a:lnTo>
                      <a:pt x="33571" y="1249191"/>
                    </a:lnTo>
                    <a:cubicBezTo>
                      <a:pt x="15030" y="1249191"/>
                      <a:pt x="0" y="1234160"/>
                      <a:pt x="0" y="1215619"/>
                    </a:cubicBezTo>
                    <a:lnTo>
                      <a:pt x="0" y="33571"/>
                    </a:lnTo>
                    <a:cubicBezTo>
                      <a:pt x="0" y="15030"/>
                      <a:pt x="15030" y="0"/>
                      <a:pt x="33571" y="0"/>
                    </a:cubicBezTo>
                    <a:close/>
                  </a:path>
                </a:pathLst>
              </a:custGeom>
              <a:solidFill>
                <a:srgbClr val="FFFFFF"/>
              </a:solidFill>
              <a:ln cap="rnd">
                <a:noFill/>
                <a:prstDash val="solid"/>
                <a:round/>
              </a:ln>
            </p:spPr>
          </p:sp>
          <p:sp>
            <p:nvSpPr>
              <p:cNvPr name="TextBox 9" id="9"/>
              <p:cNvSpPr txBox="true"/>
              <p:nvPr/>
            </p:nvSpPr>
            <p:spPr>
              <a:xfrm>
                <a:off x="0" y="-38100"/>
                <a:ext cx="1822121" cy="1287290"/>
              </a:xfrm>
              <a:prstGeom prst="rect">
                <a:avLst/>
              </a:prstGeom>
            </p:spPr>
            <p:txBody>
              <a:bodyPr anchor="ctr" rtlCol="false" tIns="50800" lIns="50800" bIns="50800" rIns="50800"/>
              <a:lstStyle/>
              <a:p>
                <a:pPr algn="ctr">
                  <a:lnSpc>
                    <a:spcPts val="2940"/>
                  </a:lnSpc>
                </a:pPr>
              </a:p>
            </p:txBody>
          </p:sp>
        </p:grpSp>
      </p:grpSp>
      <p:grpSp>
        <p:nvGrpSpPr>
          <p:cNvPr name="Group 10" id="10"/>
          <p:cNvGrpSpPr/>
          <p:nvPr/>
        </p:nvGrpSpPr>
        <p:grpSpPr>
          <a:xfrm rot="0">
            <a:off x="9742467" y="2480159"/>
            <a:ext cx="6918365" cy="5096967"/>
            <a:chOff x="0" y="0"/>
            <a:chExt cx="9224487" cy="6795956"/>
          </a:xfrm>
        </p:grpSpPr>
        <p:grpSp>
          <p:nvGrpSpPr>
            <p:cNvPr name="Group 11" id="11"/>
            <p:cNvGrpSpPr/>
            <p:nvPr/>
          </p:nvGrpSpPr>
          <p:grpSpPr>
            <a:xfrm rot="-10800000">
              <a:off x="0" y="4514158"/>
              <a:ext cx="9224487" cy="2281798"/>
              <a:chOff x="0" y="0"/>
              <a:chExt cx="1822121" cy="450726"/>
            </a:xfrm>
          </p:grpSpPr>
          <p:sp>
            <p:nvSpPr>
              <p:cNvPr name="Freeform 12" id="12"/>
              <p:cNvSpPr/>
              <p:nvPr/>
            </p:nvSpPr>
            <p:spPr>
              <a:xfrm flipH="false" flipV="false" rot="0">
                <a:off x="0" y="0"/>
                <a:ext cx="1822121" cy="450726"/>
              </a:xfrm>
              <a:custGeom>
                <a:avLst/>
                <a:gdLst/>
                <a:ahLst/>
                <a:cxnLst/>
                <a:rect r="r" b="b" t="t" l="l"/>
                <a:pathLst>
                  <a:path h="450726" w="1822121">
                    <a:moveTo>
                      <a:pt x="33571" y="0"/>
                    </a:moveTo>
                    <a:lnTo>
                      <a:pt x="1788550" y="0"/>
                    </a:lnTo>
                    <a:cubicBezTo>
                      <a:pt x="1797453" y="0"/>
                      <a:pt x="1805992" y="3537"/>
                      <a:pt x="1812288" y="9833"/>
                    </a:cubicBezTo>
                    <a:cubicBezTo>
                      <a:pt x="1818584" y="16129"/>
                      <a:pt x="1822121" y="24668"/>
                      <a:pt x="1822121" y="33571"/>
                    </a:cubicBezTo>
                    <a:lnTo>
                      <a:pt x="1822121" y="417154"/>
                    </a:lnTo>
                    <a:cubicBezTo>
                      <a:pt x="1822121" y="435695"/>
                      <a:pt x="1807091" y="450726"/>
                      <a:pt x="1788550" y="450726"/>
                    </a:cubicBezTo>
                    <a:lnTo>
                      <a:pt x="33571" y="450726"/>
                    </a:lnTo>
                    <a:cubicBezTo>
                      <a:pt x="15030" y="450726"/>
                      <a:pt x="0" y="435695"/>
                      <a:pt x="0" y="417154"/>
                    </a:cubicBezTo>
                    <a:lnTo>
                      <a:pt x="0" y="33571"/>
                    </a:lnTo>
                    <a:cubicBezTo>
                      <a:pt x="0" y="15030"/>
                      <a:pt x="15030" y="0"/>
                      <a:pt x="33571"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13" id="13"/>
              <p:cNvSpPr txBox="true"/>
              <p:nvPr/>
            </p:nvSpPr>
            <p:spPr>
              <a:xfrm>
                <a:off x="0" y="-38100"/>
                <a:ext cx="1822121" cy="488826"/>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14" id="14"/>
            <p:cNvGrpSpPr/>
            <p:nvPr/>
          </p:nvGrpSpPr>
          <p:grpSpPr>
            <a:xfrm rot="0">
              <a:off x="0" y="0"/>
              <a:ext cx="9224487" cy="6324027"/>
              <a:chOff x="0" y="0"/>
              <a:chExt cx="1822121" cy="1249190"/>
            </a:xfrm>
          </p:grpSpPr>
          <p:sp>
            <p:nvSpPr>
              <p:cNvPr name="Freeform 15" id="15"/>
              <p:cNvSpPr/>
              <p:nvPr/>
            </p:nvSpPr>
            <p:spPr>
              <a:xfrm flipH="false" flipV="false" rot="0">
                <a:off x="0" y="0"/>
                <a:ext cx="1822121" cy="1249191"/>
              </a:xfrm>
              <a:custGeom>
                <a:avLst/>
                <a:gdLst/>
                <a:ahLst/>
                <a:cxnLst/>
                <a:rect r="r" b="b" t="t" l="l"/>
                <a:pathLst>
                  <a:path h="1249191" w="1822121">
                    <a:moveTo>
                      <a:pt x="33571" y="0"/>
                    </a:moveTo>
                    <a:lnTo>
                      <a:pt x="1788550" y="0"/>
                    </a:lnTo>
                    <a:cubicBezTo>
                      <a:pt x="1797453" y="0"/>
                      <a:pt x="1805992" y="3537"/>
                      <a:pt x="1812288" y="9833"/>
                    </a:cubicBezTo>
                    <a:cubicBezTo>
                      <a:pt x="1818584" y="16129"/>
                      <a:pt x="1822121" y="24668"/>
                      <a:pt x="1822121" y="33571"/>
                    </a:cubicBezTo>
                    <a:lnTo>
                      <a:pt x="1822121" y="1215619"/>
                    </a:lnTo>
                    <a:cubicBezTo>
                      <a:pt x="1822121" y="1234160"/>
                      <a:pt x="1807091" y="1249191"/>
                      <a:pt x="1788550" y="1249191"/>
                    </a:cubicBezTo>
                    <a:lnTo>
                      <a:pt x="33571" y="1249191"/>
                    </a:lnTo>
                    <a:cubicBezTo>
                      <a:pt x="15030" y="1249191"/>
                      <a:pt x="0" y="1234160"/>
                      <a:pt x="0" y="1215619"/>
                    </a:cubicBezTo>
                    <a:lnTo>
                      <a:pt x="0" y="33571"/>
                    </a:lnTo>
                    <a:cubicBezTo>
                      <a:pt x="0" y="15030"/>
                      <a:pt x="15030" y="0"/>
                      <a:pt x="33571" y="0"/>
                    </a:cubicBezTo>
                    <a:close/>
                  </a:path>
                </a:pathLst>
              </a:custGeom>
              <a:solidFill>
                <a:srgbClr val="FFFFFF"/>
              </a:solidFill>
              <a:ln cap="rnd">
                <a:noFill/>
                <a:prstDash val="solid"/>
                <a:round/>
              </a:ln>
            </p:spPr>
          </p:sp>
          <p:sp>
            <p:nvSpPr>
              <p:cNvPr name="TextBox 16" id="16"/>
              <p:cNvSpPr txBox="true"/>
              <p:nvPr/>
            </p:nvSpPr>
            <p:spPr>
              <a:xfrm>
                <a:off x="0" y="-38100"/>
                <a:ext cx="1822121" cy="1287290"/>
              </a:xfrm>
              <a:prstGeom prst="rect">
                <a:avLst/>
              </a:prstGeom>
            </p:spPr>
            <p:txBody>
              <a:bodyPr anchor="ctr" rtlCol="false" tIns="50800" lIns="50800" bIns="50800" rIns="50800"/>
              <a:lstStyle/>
              <a:p>
                <a:pPr algn="ctr">
                  <a:lnSpc>
                    <a:spcPts val="2940"/>
                  </a:lnSpc>
                </a:pPr>
              </a:p>
            </p:txBody>
          </p:sp>
        </p:grpSp>
      </p:grpSp>
      <p:grpSp>
        <p:nvGrpSpPr>
          <p:cNvPr name="Group 17" id="17"/>
          <p:cNvGrpSpPr/>
          <p:nvPr/>
        </p:nvGrpSpPr>
        <p:grpSpPr>
          <a:xfrm rot="0">
            <a:off x="3163753" y="1826732"/>
            <a:ext cx="3845193" cy="1308998"/>
            <a:chOff x="0" y="0"/>
            <a:chExt cx="1626538" cy="553713"/>
          </a:xfrm>
        </p:grpSpPr>
        <p:sp>
          <p:nvSpPr>
            <p:cNvPr name="Freeform 18" id="18"/>
            <p:cNvSpPr/>
            <p:nvPr/>
          </p:nvSpPr>
          <p:spPr>
            <a:xfrm flipH="false" flipV="false" rot="0">
              <a:off x="0" y="0"/>
              <a:ext cx="1626539" cy="553713"/>
            </a:xfrm>
            <a:custGeom>
              <a:avLst/>
              <a:gdLst/>
              <a:ahLst/>
              <a:cxnLst/>
              <a:rect r="r" b="b" t="t" l="l"/>
              <a:pathLst>
                <a:path h="553713" w="1626539">
                  <a:moveTo>
                    <a:pt x="40268" y="0"/>
                  </a:moveTo>
                  <a:lnTo>
                    <a:pt x="1586271" y="0"/>
                  </a:lnTo>
                  <a:cubicBezTo>
                    <a:pt x="1596950" y="0"/>
                    <a:pt x="1607193" y="4243"/>
                    <a:pt x="1614744" y="11794"/>
                  </a:cubicBezTo>
                  <a:cubicBezTo>
                    <a:pt x="1622296" y="19346"/>
                    <a:pt x="1626539" y="29588"/>
                    <a:pt x="1626539" y="40268"/>
                  </a:cubicBezTo>
                  <a:lnTo>
                    <a:pt x="1626539" y="513445"/>
                  </a:lnTo>
                  <a:cubicBezTo>
                    <a:pt x="1626539" y="524125"/>
                    <a:pt x="1622296" y="534367"/>
                    <a:pt x="1614744" y="541919"/>
                  </a:cubicBezTo>
                  <a:cubicBezTo>
                    <a:pt x="1607193" y="549471"/>
                    <a:pt x="1596950" y="553713"/>
                    <a:pt x="1586271" y="553713"/>
                  </a:cubicBezTo>
                  <a:lnTo>
                    <a:pt x="40268" y="553713"/>
                  </a:lnTo>
                  <a:cubicBezTo>
                    <a:pt x="29588" y="553713"/>
                    <a:pt x="19346" y="549471"/>
                    <a:pt x="11794" y="541919"/>
                  </a:cubicBezTo>
                  <a:cubicBezTo>
                    <a:pt x="4243" y="534367"/>
                    <a:pt x="0" y="524125"/>
                    <a:pt x="0" y="513445"/>
                  </a:cubicBezTo>
                  <a:lnTo>
                    <a:pt x="0" y="40268"/>
                  </a:lnTo>
                  <a:cubicBezTo>
                    <a:pt x="0" y="29588"/>
                    <a:pt x="4243" y="19346"/>
                    <a:pt x="11794" y="11794"/>
                  </a:cubicBezTo>
                  <a:cubicBezTo>
                    <a:pt x="19346" y="4243"/>
                    <a:pt x="29588" y="0"/>
                    <a:pt x="40268"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19" id="19"/>
            <p:cNvSpPr txBox="true"/>
            <p:nvPr/>
          </p:nvSpPr>
          <p:spPr>
            <a:xfrm>
              <a:off x="0" y="-47625"/>
              <a:ext cx="1626538" cy="601338"/>
            </a:xfrm>
            <a:prstGeom prst="rect">
              <a:avLst/>
            </a:prstGeom>
          </p:spPr>
          <p:txBody>
            <a:bodyPr anchor="ctr" rtlCol="false" tIns="47543" lIns="47543" bIns="47543" rIns="47543"/>
            <a:lstStyle/>
            <a:p>
              <a:pPr algn="ctr">
                <a:lnSpc>
                  <a:spcPts val="3418"/>
                </a:lnSpc>
              </a:pPr>
            </a:p>
          </p:txBody>
        </p:sp>
      </p:grpSp>
      <p:grpSp>
        <p:nvGrpSpPr>
          <p:cNvPr name="Group 20" id="20"/>
          <p:cNvGrpSpPr/>
          <p:nvPr/>
        </p:nvGrpSpPr>
        <p:grpSpPr>
          <a:xfrm rot="0">
            <a:off x="11279053" y="1826732"/>
            <a:ext cx="3845193" cy="1308998"/>
            <a:chOff x="0" y="0"/>
            <a:chExt cx="1626538" cy="553713"/>
          </a:xfrm>
        </p:grpSpPr>
        <p:sp>
          <p:nvSpPr>
            <p:cNvPr name="Freeform 21" id="21"/>
            <p:cNvSpPr/>
            <p:nvPr/>
          </p:nvSpPr>
          <p:spPr>
            <a:xfrm flipH="false" flipV="false" rot="0">
              <a:off x="0" y="0"/>
              <a:ext cx="1626539" cy="553713"/>
            </a:xfrm>
            <a:custGeom>
              <a:avLst/>
              <a:gdLst/>
              <a:ahLst/>
              <a:cxnLst/>
              <a:rect r="r" b="b" t="t" l="l"/>
              <a:pathLst>
                <a:path h="553713" w="1626539">
                  <a:moveTo>
                    <a:pt x="40268" y="0"/>
                  </a:moveTo>
                  <a:lnTo>
                    <a:pt x="1586271" y="0"/>
                  </a:lnTo>
                  <a:cubicBezTo>
                    <a:pt x="1596950" y="0"/>
                    <a:pt x="1607193" y="4243"/>
                    <a:pt x="1614744" y="11794"/>
                  </a:cubicBezTo>
                  <a:cubicBezTo>
                    <a:pt x="1622296" y="19346"/>
                    <a:pt x="1626539" y="29588"/>
                    <a:pt x="1626539" y="40268"/>
                  </a:cubicBezTo>
                  <a:lnTo>
                    <a:pt x="1626539" y="513445"/>
                  </a:lnTo>
                  <a:cubicBezTo>
                    <a:pt x="1626539" y="524125"/>
                    <a:pt x="1622296" y="534367"/>
                    <a:pt x="1614744" y="541919"/>
                  </a:cubicBezTo>
                  <a:cubicBezTo>
                    <a:pt x="1607193" y="549471"/>
                    <a:pt x="1596950" y="553713"/>
                    <a:pt x="1586271" y="553713"/>
                  </a:cubicBezTo>
                  <a:lnTo>
                    <a:pt x="40268" y="553713"/>
                  </a:lnTo>
                  <a:cubicBezTo>
                    <a:pt x="29588" y="553713"/>
                    <a:pt x="19346" y="549471"/>
                    <a:pt x="11794" y="541919"/>
                  </a:cubicBezTo>
                  <a:cubicBezTo>
                    <a:pt x="4243" y="534367"/>
                    <a:pt x="0" y="524125"/>
                    <a:pt x="0" y="513445"/>
                  </a:cubicBezTo>
                  <a:lnTo>
                    <a:pt x="0" y="40268"/>
                  </a:lnTo>
                  <a:cubicBezTo>
                    <a:pt x="0" y="29588"/>
                    <a:pt x="4243" y="19346"/>
                    <a:pt x="11794" y="11794"/>
                  </a:cubicBezTo>
                  <a:cubicBezTo>
                    <a:pt x="19346" y="4243"/>
                    <a:pt x="29588" y="0"/>
                    <a:pt x="40268"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22" id="22"/>
            <p:cNvSpPr txBox="true"/>
            <p:nvPr/>
          </p:nvSpPr>
          <p:spPr>
            <a:xfrm>
              <a:off x="0" y="-47625"/>
              <a:ext cx="1626538" cy="601338"/>
            </a:xfrm>
            <a:prstGeom prst="rect">
              <a:avLst/>
            </a:prstGeom>
          </p:spPr>
          <p:txBody>
            <a:bodyPr anchor="ctr" rtlCol="false" tIns="47543" lIns="47543" bIns="47543" rIns="47543"/>
            <a:lstStyle/>
            <a:p>
              <a:pPr algn="ctr">
                <a:lnSpc>
                  <a:spcPts val="3418"/>
                </a:lnSpc>
              </a:pPr>
            </a:p>
          </p:txBody>
        </p:sp>
      </p:grpSp>
      <p:sp>
        <p:nvSpPr>
          <p:cNvPr name="TextBox 23" id="23"/>
          <p:cNvSpPr txBox="true"/>
          <p:nvPr/>
        </p:nvSpPr>
        <p:spPr>
          <a:xfrm rot="0">
            <a:off x="3556665" y="1848671"/>
            <a:ext cx="3059371" cy="1196302"/>
          </a:xfrm>
          <a:prstGeom prst="rect">
            <a:avLst/>
          </a:prstGeom>
        </p:spPr>
        <p:txBody>
          <a:bodyPr anchor="t" rtlCol="false" tIns="0" lIns="0" bIns="0" rIns="0">
            <a:spAutoFit/>
          </a:bodyPr>
          <a:lstStyle/>
          <a:p>
            <a:pPr algn="ctr">
              <a:lnSpc>
                <a:spcPts val="4837"/>
              </a:lnSpc>
            </a:pPr>
            <a:r>
              <a:rPr lang="en-US" b="true" sz="3455">
                <a:solidFill>
                  <a:srgbClr val="FFFFFF"/>
                </a:solidFill>
                <a:latin typeface="IBM Plex Sans Bold"/>
                <a:ea typeface="IBM Plex Sans Bold"/>
                <a:cs typeface="IBM Plex Sans Bold"/>
                <a:sym typeface="IBM Plex Sans Bold"/>
              </a:rPr>
              <a:t>OBJETIVO GENERAL</a:t>
            </a:r>
          </a:p>
        </p:txBody>
      </p:sp>
      <p:sp>
        <p:nvSpPr>
          <p:cNvPr name="TextBox 24" id="24"/>
          <p:cNvSpPr txBox="true"/>
          <p:nvPr/>
        </p:nvSpPr>
        <p:spPr>
          <a:xfrm rot="0">
            <a:off x="2550136" y="3410825"/>
            <a:ext cx="5072428" cy="376710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B1B45"/>
                </a:solidFill>
                <a:latin typeface="Proxima Nova"/>
                <a:ea typeface="Proxima Nova"/>
                <a:cs typeface="Proxima Nova"/>
                <a:sym typeface="Proxima Nova"/>
              </a:rPr>
              <a:t>El objetivo es dar valor a la sociedad y al medioambiente facilitando la donación de ropa, reduciendo así el impacto ambiental y mejorando el acceso a ropa para quienes lo necesitan mediante una plataforma digital eficiente.</a:t>
            </a:r>
          </a:p>
          <a:p>
            <a:pPr algn="l" marL="0" indent="0" lvl="0">
              <a:lnSpc>
                <a:spcPts val="3469"/>
              </a:lnSpc>
              <a:spcBef>
                <a:spcPct val="0"/>
              </a:spcBef>
            </a:pPr>
          </a:p>
        </p:txBody>
      </p:sp>
      <p:sp>
        <p:nvSpPr>
          <p:cNvPr name="TextBox 25" id="25"/>
          <p:cNvSpPr txBox="true"/>
          <p:nvPr/>
        </p:nvSpPr>
        <p:spPr>
          <a:xfrm rot="0">
            <a:off x="10777776" y="3107155"/>
            <a:ext cx="5072428" cy="4383964"/>
          </a:xfrm>
          <a:prstGeom prst="rect">
            <a:avLst/>
          </a:prstGeom>
        </p:spPr>
        <p:txBody>
          <a:bodyPr anchor="t" rtlCol="false" tIns="0" lIns="0" bIns="0" rIns="0">
            <a:spAutoFit/>
          </a:bodyPr>
          <a:lstStyle/>
          <a:p>
            <a:pPr algn="l" marL="383868" indent="-191934" lvl="1">
              <a:lnSpc>
                <a:spcPts val="2489"/>
              </a:lnSpc>
              <a:spcBef>
                <a:spcPct val="0"/>
              </a:spcBef>
              <a:buFont typeface="Arial"/>
              <a:buChar char="•"/>
            </a:pPr>
            <a:r>
              <a:rPr lang="en-US" sz="1777">
                <a:solidFill>
                  <a:srgbClr val="0B1B45"/>
                </a:solidFill>
                <a:latin typeface="Proxima Nova"/>
                <a:ea typeface="Proxima Nova"/>
                <a:cs typeface="Proxima Nova"/>
                <a:sym typeface="Proxima Nova"/>
              </a:rPr>
              <a:t>Crear una inte</a:t>
            </a:r>
            <a:r>
              <a:rPr lang="en-US" sz="1777" strike="noStrike" u="none">
                <a:solidFill>
                  <a:srgbClr val="0B1B45"/>
                </a:solidFill>
                <a:latin typeface="Proxima Nova"/>
                <a:ea typeface="Proxima Nova"/>
                <a:cs typeface="Proxima Nova"/>
                <a:sym typeface="Proxima Nova"/>
              </a:rPr>
              <a:t>rfaz web amigable para que los usuarios puedan registrar, coordinar y gestionar la donación de ropa de manera sencilla.</a:t>
            </a:r>
          </a:p>
          <a:p>
            <a:pPr algn="l">
              <a:lnSpc>
                <a:spcPts val="2489"/>
              </a:lnSpc>
              <a:spcBef>
                <a:spcPct val="0"/>
              </a:spcBef>
            </a:pPr>
          </a:p>
          <a:p>
            <a:pPr algn="l" marL="383868" indent="-191934" lvl="1">
              <a:lnSpc>
                <a:spcPts val="2489"/>
              </a:lnSpc>
              <a:spcBef>
                <a:spcPct val="0"/>
              </a:spcBef>
              <a:buFont typeface="Arial"/>
              <a:buChar char="•"/>
            </a:pPr>
            <a:r>
              <a:rPr lang="en-US" sz="1777" strike="noStrike" u="none">
                <a:solidFill>
                  <a:srgbClr val="0B1B45"/>
                </a:solidFill>
                <a:latin typeface="Proxima Nova"/>
                <a:ea typeface="Proxima Nova"/>
                <a:cs typeface="Proxima Nova"/>
                <a:sym typeface="Proxima Nova"/>
              </a:rPr>
              <a:t>Implementar un sistema de gestión de donaciones para que las organizaciones benéficas puedan recibir, clasificar y distribuir las donaciones eficientemente.</a:t>
            </a:r>
          </a:p>
          <a:p>
            <a:pPr algn="l">
              <a:lnSpc>
                <a:spcPts val="2489"/>
              </a:lnSpc>
              <a:spcBef>
                <a:spcPct val="0"/>
              </a:spcBef>
            </a:pPr>
          </a:p>
          <a:p>
            <a:pPr algn="l" marL="383868" indent="-191934" lvl="1">
              <a:lnSpc>
                <a:spcPts val="2489"/>
              </a:lnSpc>
              <a:spcBef>
                <a:spcPct val="0"/>
              </a:spcBef>
              <a:buFont typeface="Arial"/>
              <a:buChar char="•"/>
            </a:pPr>
            <a:r>
              <a:rPr lang="en-US" sz="1777" strike="noStrike" u="none">
                <a:solidFill>
                  <a:srgbClr val="0B1B45"/>
                </a:solidFill>
                <a:latin typeface="Proxima Nova"/>
                <a:ea typeface="Proxima Nova"/>
                <a:cs typeface="Proxima Nova"/>
                <a:sym typeface="Proxima Nova"/>
              </a:rPr>
              <a:t>Fomentar la conciencia ambiental a través de la plataforma, promoviendo la reutilización de textiles y prácticas sostenibles.</a:t>
            </a:r>
          </a:p>
          <a:p>
            <a:pPr algn="l" marL="0" indent="0" lvl="0">
              <a:lnSpc>
                <a:spcPts val="2489"/>
              </a:lnSpc>
              <a:spcBef>
                <a:spcPct val="0"/>
              </a:spcBef>
            </a:pPr>
          </a:p>
        </p:txBody>
      </p:sp>
      <p:sp>
        <p:nvSpPr>
          <p:cNvPr name="AutoShape 26" id="26"/>
          <p:cNvSpPr/>
          <p:nvPr/>
        </p:nvSpPr>
        <p:spPr>
          <a:xfrm>
            <a:off x="1253085" y="8544287"/>
            <a:ext cx="15781831" cy="0"/>
          </a:xfrm>
          <a:prstGeom prst="line">
            <a:avLst/>
          </a:prstGeom>
          <a:ln cap="flat" w="19050">
            <a:solidFill>
              <a:srgbClr val="FFFFFF"/>
            </a:solidFill>
            <a:prstDash val="solid"/>
            <a:headEnd type="none" len="sm" w="sm"/>
            <a:tailEnd type="none" len="sm" w="sm"/>
          </a:ln>
        </p:spPr>
      </p:sp>
      <p:sp>
        <p:nvSpPr>
          <p:cNvPr name="Freeform 27" id="27"/>
          <p:cNvSpPr/>
          <p:nvPr/>
        </p:nvSpPr>
        <p:spPr>
          <a:xfrm flipH="true" flipV="false" rot="0">
            <a:off x="16681063" y="8889881"/>
            <a:ext cx="707704" cy="337125"/>
          </a:xfrm>
          <a:custGeom>
            <a:avLst/>
            <a:gdLst/>
            <a:ahLst/>
            <a:cxnLst/>
            <a:rect r="r" b="b" t="t" l="l"/>
            <a:pathLst>
              <a:path h="337125" w="707704">
                <a:moveTo>
                  <a:pt x="707705" y="0"/>
                </a:moveTo>
                <a:lnTo>
                  <a:pt x="0" y="0"/>
                </a:lnTo>
                <a:lnTo>
                  <a:pt x="0" y="337125"/>
                </a:lnTo>
                <a:lnTo>
                  <a:pt x="707705" y="337125"/>
                </a:lnTo>
                <a:lnTo>
                  <a:pt x="7077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8" id="28"/>
          <p:cNvSpPr txBox="true"/>
          <p:nvPr/>
        </p:nvSpPr>
        <p:spPr>
          <a:xfrm rot="0">
            <a:off x="15630708" y="8820487"/>
            <a:ext cx="966585" cy="437813"/>
          </a:xfrm>
          <a:prstGeom prst="rect">
            <a:avLst/>
          </a:prstGeom>
        </p:spPr>
        <p:txBody>
          <a:bodyPr anchor="t" rtlCol="false" tIns="0" lIns="0" bIns="0" rIns="0">
            <a:spAutoFit/>
          </a:bodyPr>
          <a:lstStyle/>
          <a:p>
            <a:pPr algn="r">
              <a:lnSpc>
                <a:spcPts val="3693"/>
              </a:lnSpc>
            </a:pPr>
            <a:r>
              <a:rPr lang="en-US" sz="2638" b="true">
                <a:solidFill>
                  <a:srgbClr val="FFFFFF"/>
                </a:solidFill>
                <a:latin typeface="IBM Plex Sans Bold"/>
                <a:ea typeface="IBM Plex Sans Bold"/>
                <a:cs typeface="IBM Plex Sans Bold"/>
                <a:sym typeface="IBM Plex Sans Bold"/>
              </a:rPr>
              <a:t>04</a:t>
            </a:r>
          </a:p>
        </p:txBody>
      </p:sp>
      <p:sp>
        <p:nvSpPr>
          <p:cNvPr name="Freeform 29" id="29"/>
          <p:cNvSpPr/>
          <p:nvPr/>
        </p:nvSpPr>
        <p:spPr>
          <a:xfrm flipH="false" flipV="false" rot="0">
            <a:off x="16580809" y="0"/>
            <a:ext cx="2927694" cy="2235694"/>
          </a:xfrm>
          <a:custGeom>
            <a:avLst/>
            <a:gdLst/>
            <a:ahLst/>
            <a:cxnLst/>
            <a:rect r="r" b="b" t="t" l="l"/>
            <a:pathLst>
              <a:path h="2235694" w="2927694">
                <a:moveTo>
                  <a:pt x="0" y="0"/>
                </a:moveTo>
                <a:lnTo>
                  <a:pt x="2927695" y="0"/>
                </a:lnTo>
                <a:lnTo>
                  <a:pt x="2927695" y="2235694"/>
                </a:lnTo>
                <a:lnTo>
                  <a:pt x="0" y="22356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0" id="30"/>
          <p:cNvSpPr txBox="true"/>
          <p:nvPr/>
        </p:nvSpPr>
        <p:spPr>
          <a:xfrm rot="0">
            <a:off x="11671965" y="1848671"/>
            <a:ext cx="3059371" cy="1196302"/>
          </a:xfrm>
          <a:prstGeom prst="rect">
            <a:avLst/>
          </a:prstGeom>
        </p:spPr>
        <p:txBody>
          <a:bodyPr anchor="t" rtlCol="false" tIns="0" lIns="0" bIns="0" rIns="0">
            <a:spAutoFit/>
          </a:bodyPr>
          <a:lstStyle/>
          <a:p>
            <a:pPr algn="ctr">
              <a:lnSpc>
                <a:spcPts val="4837"/>
              </a:lnSpc>
            </a:pPr>
            <a:r>
              <a:rPr lang="en-US" b="true" sz="3455">
                <a:solidFill>
                  <a:srgbClr val="FFFFFF"/>
                </a:solidFill>
                <a:latin typeface="IBM Plex Sans Bold"/>
                <a:ea typeface="IBM Plex Sans Bold"/>
                <a:cs typeface="IBM Plex Sans Bold"/>
                <a:sym typeface="IBM Plex Sans Bold"/>
              </a:rPr>
              <a:t>OBJETIVOS ESPECIFICOS</a:t>
            </a:r>
          </a:p>
        </p:txBody>
      </p:sp>
      <p:grpSp>
        <p:nvGrpSpPr>
          <p:cNvPr name="Group 31" id="31"/>
          <p:cNvGrpSpPr/>
          <p:nvPr/>
        </p:nvGrpSpPr>
        <p:grpSpPr>
          <a:xfrm rot="0">
            <a:off x="16473992" y="299374"/>
            <a:ext cx="1121847" cy="112184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3978" t="-4516" r="-3548" b="-301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314691" y="2813444"/>
            <a:ext cx="18831764" cy="9537017"/>
            <a:chOff x="0" y="0"/>
            <a:chExt cx="7527469" cy="3812155"/>
          </a:xfrm>
        </p:grpSpPr>
        <p:sp>
          <p:nvSpPr>
            <p:cNvPr name="Freeform 4" id="4"/>
            <p:cNvSpPr/>
            <p:nvPr/>
          </p:nvSpPr>
          <p:spPr>
            <a:xfrm flipH="false" flipV="false" rot="0">
              <a:off x="0" y="0"/>
              <a:ext cx="7527469" cy="3812155"/>
            </a:xfrm>
            <a:custGeom>
              <a:avLst/>
              <a:gdLst/>
              <a:ahLst/>
              <a:cxnLst/>
              <a:rect r="r" b="b" t="t" l="l"/>
              <a:pathLst>
                <a:path h="3812155" w="7527469">
                  <a:moveTo>
                    <a:pt x="12333" y="0"/>
                  </a:moveTo>
                  <a:lnTo>
                    <a:pt x="7515136" y="0"/>
                  </a:lnTo>
                  <a:cubicBezTo>
                    <a:pt x="7518407" y="0"/>
                    <a:pt x="7521544" y="1299"/>
                    <a:pt x="7523857" y="3612"/>
                  </a:cubicBezTo>
                  <a:cubicBezTo>
                    <a:pt x="7526170" y="5925"/>
                    <a:pt x="7527469" y="9062"/>
                    <a:pt x="7527469" y="12333"/>
                  </a:cubicBezTo>
                  <a:lnTo>
                    <a:pt x="7527469" y="3799822"/>
                  </a:lnTo>
                  <a:cubicBezTo>
                    <a:pt x="7527469" y="3803093"/>
                    <a:pt x="7526170" y="3806230"/>
                    <a:pt x="7523857" y="3808543"/>
                  </a:cubicBezTo>
                  <a:cubicBezTo>
                    <a:pt x="7521544" y="3810855"/>
                    <a:pt x="7518407" y="3812155"/>
                    <a:pt x="7515136" y="3812155"/>
                  </a:cubicBezTo>
                  <a:lnTo>
                    <a:pt x="12333" y="3812155"/>
                  </a:lnTo>
                  <a:cubicBezTo>
                    <a:pt x="9062" y="3812155"/>
                    <a:pt x="5925" y="3810855"/>
                    <a:pt x="3612" y="3808543"/>
                  </a:cubicBezTo>
                  <a:cubicBezTo>
                    <a:pt x="1299" y="3806230"/>
                    <a:pt x="0" y="3803093"/>
                    <a:pt x="0" y="3799822"/>
                  </a:cubicBezTo>
                  <a:lnTo>
                    <a:pt x="0" y="12333"/>
                  </a:lnTo>
                  <a:cubicBezTo>
                    <a:pt x="0" y="9062"/>
                    <a:pt x="1299" y="5925"/>
                    <a:pt x="3612" y="3612"/>
                  </a:cubicBezTo>
                  <a:cubicBezTo>
                    <a:pt x="5925" y="1299"/>
                    <a:pt x="9062" y="0"/>
                    <a:pt x="12333" y="0"/>
                  </a:cubicBezTo>
                  <a:close/>
                </a:path>
              </a:pathLst>
            </a:custGeom>
            <a:solidFill>
              <a:srgbClr val="1C2E5D"/>
            </a:solidFill>
            <a:ln cap="rnd">
              <a:noFill/>
              <a:prstDash val="solid"/>
              <a:round/>
            </a:ln>
          </p:spPr>
        </p:sp>
        <p:sp>
          <p:nvSpPr>
            <p:cNvPr name="TextBox 5" id="5"/>
            <p:cNvSpPr txBox="true"/>
            <p:nvPr/>
          </p:nvSpPr>
          <p:spPr>
            <a:xfrm>
              <a:off x="0" y="-28575"/>
              <a:ext cx="7527469" cy="3840730"/>
            </a:xfrm>
            <a:prstGeom prst="rect">
              <a:avLst/>
            </a:prstGeom>
          </p:spPr>
          <p:txBody>
            <a:bodyPr anchor="ctr" rtlCol="false" tIns="50800" lIns="50800" bIns="50800" rIns="50800"/>
            <a:lstStyle/>
            <a:p>
              <a:pPr algn="l" marL="295774" indent="-147887" lvl="1">
                <a:lnSpc>
                  <a:spcPts val="1917"/>
                </a:lnSpc>
                <a:spcBef>
                  <a:spcPct val="0"/>
                </a:spcBef>
                <a:buFont typeface="Arial"/>
                <a:buChar char="•"/>
              </a:pPr>
            </a:p>
          </p:txBody>
        </p:sp>
      </p:grpSp>
      <p:grpSp>
        <p:nvGrpSpPr>
          <p:cNvPr name="Group 6" id="6"/>
          <p:cNvGrpSpPr/>
          <p:nvPr/>
        </p:nvGrpSpPr>
        <p:grpSpPr>
          <a:xfrm rot="0">
            <a:off x="-314691" y="9987522"/>
            <a:ext cx="18917381" cy="617085"/>
            <a:chOff x="0" y="0"/>
            <a:chExt cx="2788263" cy="90953"/>
          </a:xfrm>
        </p:grpSpPr>
        <p:sp>
          <p:nvSpPr>
            <p:cNvPr name="Freeform 7" id="7"/>
            <p:cNvSpPr/>
            <p:nvPr/>
          </p:nvSpPr>
          <p:spPr>
            <a:xfrm flipH="false" flipV="false" rot="0">
              <a:off x="0" y="0"/>
              <a:ext cx="2788263" cy="90953"/>
            </a:xfrm>
            <a:custGeom>
              <a:avLst/>
              <a:gdLst/>
              <a:ahLst/>
              <a:cxnLst/>
              <a:rect r="r" b="b" t="t" l="l"/>
              <a:pathLst>
                <a:path h="90953" w="2788263">
                  <a:moveTo>
                    <a:pt x="15551" y="0"/>
                  </a:moveTo>
                  <a:lnTo>
                    <a:pt x="2772711" y="0"/>
                  </a:lnTo>
                  <a:cubicBezTo>
                    <a:pt x="2776836" y="0"/>
                    <a:pt x="2780791" y="1638"/>
                    <a:pt x="2783708" y="4555"/>
                  </a:cubicBezTo>
                  <a:cubicBezTo>
                    <a:pt x="2786624" y="7471"/>
                    <a:pt x="2788263" y="11427"/>
                    <a:pt x="2788263" y="15551"/>
                  </a:cubicBezTo>
                  <a:lnTo>
                    <a:pt x="2788263" y="75402"/>
                  </a:lnTo>
                  <a:cubicBezTo>
                    <a:pt x="2788263" y="79526"/>
                    <a:pt x="2786624" y="83482"/>
                    <a:pt x="2783708" y="86398"/>
                  </a:cubicBezTo>
                  <a:cubicBezTo>
                    <a:pt x="2780791" y="89315"/>
                    <a:pt x="2776836" y="90953"/>
                    <a:pt x="2772711" y="90953"/>
                  </a:cubicBezTo>
                  <a:lnTo>
                    <a:pt x="15551" y="90953"/>
                  </a:lnTo>
                  <a:cubicBezTo>
                    <a:pt x="11427" y="90953"/>
                    <a:pt x="7471" y="89315"/>
                    <a:pt x="4555" y="86398"/>
                  </a:cubicBezTo>
                  <a:cubicBezTo>
                    <a:pt x="1638" y="83482"/>
                    <a:pt x="0" y="79526"/>
                    <a:pt x="0" y="75402"/>
                  </a:cubicBezTo>
                  <a:lnTo>
                    <a:pt x="0" y="15551"/>
                  </a:lnTo>
                  <a:cubicBezTo>
                    <a:pt x="0" y="11427"/>
                    <a:pt x="1638" y="7471"/>
                    <a:pt x="4555" y="4555"/>
                  </a:cubicBezTo>
                  <a:cubicBezTo>
                    <a:pt x="7471" y="1638"/>
                    <a:pt x="11427" y="0"/>
                    <a:pt x="15551"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w="12700">
              <a:solidFill>
                <a:srgbClr val="000000"/>
              </a:solidFill>
              <a:prstDash val="solid"/>
              <a:round/>
            </a:ln>
          </p:spPr>
        </p:sp>
      </p:grpSp>
      <p:sp>
        <p:nvSpPr>
          <p:cNvPr name="Freeform 8" id="8"/>
          <p:cNvSpPr/>
          <p:nvPr/>
        </p:nvSpPr>
        <p:spPr>
          <a:xfrm flipH="false" flipV="false" rot="0">
            <a:off x="-1026531" y="373368"/>
            <a:ext cx="2724332" cy="1490953"/>
          </a:xfrm>
          <a:custGeom>
            <a:avLst/>
            <a:gdLst/>
            <a:ahLst/>
            <a:cxnLst/>
            <a:rect r="r" b="b" t="t" l="l"/>
            <a:pathLst>
              <a:path h="1490953" w="2724332">
                <a:moveTo>
                  <a:pt x="0" y="0"/>
                </a:moveTo>
                <a:lnTo>
                  <a:pt x="2724332" y="0"/>
                </a:lnTo>
                <a:lnTo>
                  <a:pt x="2724332" y="1490953"/>
                </a:lnTo>
                <a:lnTo>
                  <a:pt x="0" y="14909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2633184" y="114756"/>
            <a:ext cx="4498808" cy="2502138"/>
            <a:chOff x="0" y="0"/>
            <a:chExt cx="1093485" cy="608172"/>
          </a:xfrm>
        </p:grpSpPr>
        <p:sp>
          <p:nvSpPr>
            <p:cNvPr name="Freeform 10" id="10"/>
            <p:cNvSpPr/>
            <p:nvPr/>
          </p:nvSpPr>
          <p:spPr>
            <a:xfrm flipH="false" flipV="false" rot="0">
              <a:off x="0" y="0"/>
              <a:ext cx="1093485" cy="608172"/>
            </a:xfrm>
            <a:custGeom>
              <a:avLst/>
              <a:gdLst/>
              <a:ahLst/>
              <a:cxnLst/>
              <a:rect r="r" b="b" t="t" l="l"/>
              <a:pathLst>
                <a:path h="608172" w="1093485">
                  <a:moveTo>
                    <a:pt x="51626" y="0"/>
                  </a:moveTo>
                  <a:lnTo>
                    <a:pt x="1041859" y="0"/>
                  </a:lnTo>
                  <a:cubicBezTo>
                    <a:pt x="1055551" y="0"/>
                    <a:pt x="1068683" y="5439"/>
                    <a:pt x="1078364" y="15121"/>
                  </a:cubicBezTo>
                  <a:cubicBezTo>
                    <a:pt x="1088046" y="24803"/>
                    <a:pt x="1093485" y="37934"/>
                    <a:pt x="1093485" y="51626"/>
                  </a:cubicBezTo>
                  <a:lnTo>
                    <a:pt x="1093485" y="556546"/>
                  </a:lnTo>
                  <a:cubicBezTo>
                    <a:pt x="1093485" y="585058"/>
                    <a:pt x="1070371" y="608172"/>
                    <a:pt x="1041859" y="608172"/>
                  </a:cubicBezTo>
                  <a:lnTo>
                    <a:pt x="51626" y="608172"/>
                  </a:lnTo>
                  <a:cubicBezTo>
                    <a:pt x="23114" y="608172"/>
                    <a:pt x="0" y="585058"/>
                    <a:pt x="0" y="556546"/>
                  </a:cubicBezTo>
                  <a:lnTo>
                    <a:pt x="0" y="51626"/>
                  </a:lnTo>
                  <a:cubicBezTo>
                    <a:pt x="0" y="23114"/>
                    <a:pt x="23114" y="0"/>
                    <a:pt x="51626" y="0"/>
                  </a:cubicBezTo>
                  <a:close/>
                </a:path>
              </a:pathLst>
            </a:custGeom>
            <a:blipFill>
              <a:blip r:embed="rId5"/>
              <a:stretch>
                <a:fillRect l="0" t="-9932" r="0" b="-9932"/>
              </a:stretch>
            </a:blipFill>
            <a:ln cap="rnd">
              <a:noFill/>
              <a:prstDash val="solid"/>
              <a:round/>
            </a:ln>
          </p:spPr>
        </p:sp>
      </p:grpSp>
      <p:sp>
        <p:nvSpPr>
          <p:cNvPr name="Freeform 11" id="11"/>
          <p:cNvSpPr/>
          <p:nvPr/>
        </p:nvSpPr>
        <p:spPr>
          <a:xfrm flipH="true" flipV="false" rot="0">
            <a:off x="2892092" y="1028700"/>
            <a:ext cx="707704" cy="337125"/>
          </a:xfrm>
          <a:custGeom>
            <a:avLst/>
            <a:gdLst/>
            <a:ahLst/>
            <a:cxnLst/>
            <a:rect r="r" b="b" t="t" l="l"/>
            <a:pathLst>
              <a:path h="337125" w="707704">
                <a:moveTo>
                  <a:pt x="707704" y="0"/>
                </a:moveTo>
                <a:lnTo>
                  <a:pt x="0" y="0"/>
                </a:lnTo>
                <a:lnTo>
                  <a:pt x="0" y="337125"/>
                </a:lnTo>
                <a:lnTo>
                  <a:pt x="707704" y="337125"/>
                </a:lnTo>
                <a:lnTo>
                  <a:pt x="70770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5602788" y="3113082"/>
            <a:ext cx="2487515" cy="2327030"/>
          </a:xfrm>
          <a:custGeom>
            <a:avLst/>
            <a:gdLst/>
            <a:ahLst/>
            <a:cxnLst/>
            <a:rect r="r" b="b" t="t" l="l"/>
            <a:pathLst>
              <a:path h="2327030" w="2487515">
                <a:moveTo>
                  <a:pt x="0" y="0"/>
                </a:moveTo>
                <a:lnTo>
                  <a:pt x="2487515" y="0"/>
                </a:lnTo>
                <a:lnTo>
                  <a:pt x="2487515" y="2327030"/>
                </a:lnTo>
                <a:lnTo>
                  <a:pt x="0" y="2327030"/>
                </a:lnTo>
                <a:lnTo>
                  <a:pt x="0" y="0"/>
                </a:lnTo>
                <a:close/>
              </a:path>
            </a:pathLst>
          </a:custGeom>
          <a:blipFill>
            <a:blip r:embed="rId8"/>
            <a:stretch>
              <a:fillRect l="-24238" t="-3633" r="-30328" b="-6617"/>
            </a:stretch>
          </a:blipFill>
        </p:spPr>
      </p:sp>
      <p:sp>
        <p:nvSpPr>
          <p:cNvPr name="Freeform 13" id="13"/>
          <p:cNvSpPr/>
          <p:nvPr/>
        </p:nvSpPr>
        <p:spPr>
          <a:xfrm flipH="false" flipV="false" rot="0">
            <a:off x="15713953" y="6324342"/>
            <a:ext cx="1979310" cy="1979310"/>
          </a:xfrm>
          <a:custGeom>
            <a:avLst/>
            <a:gdLst/>
            <a:ahLst/>
            <a:cxnLst/>
            <a:rect r="r" b="b" t="t" l="l"/>
            <a:pathLst>
              <a:path h="1979310" w="1979310">
                <a:moveTo>
                  <a:pt x="0" y="0"/>
                </a:moveTo>
                <a:lnTo>
                  <a:pt x="1979310" y="0"/>
                </a:lnTo>
                <a:lnTo>
                  <a:pt x="1979310" y="1979310"/>
                </a:lnTo>
                <a:lnTo>
                  <a:pt x="0" y="1979310"/>
                </a:lnTo>
                <a:lnTo>
                  <a:pt x="0" y="0"/>
                </a:lnTo>
                <a:close/>
              </a:path>
            </a:pathLst>
          </a:custGeom>
          <a:blipFill>
            <a:blip r:embed="rId9"/>
            <a:stretch>
              <a:fillRect l="0" t="0" r="0" b="0"/>
            </a:stretch>
          </a:blipFill>
        </p:spPr>
      </p:sp>
      <p:grpSp>
        <p:nvGrpSpPr>
          <p:cNvPr name="Group 14" id="14"/>
          <p:cNvGrpSpPr/>
          <p:nvPr/>
        </p:nvGrpSpPr>
        <p:grpSpPr>
          <a:xfrm rot="0">
            <a:off x="358356" y="3394100"/>
            <a:ext cx="4564747" cy="456474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445826" y="33348"/>
                  </a:lnTo>
                  <a:lnTo>
                    <a:pt x="491360" y="8881"/>
                  </a:lnTo>
                  <a:lnTo>
                    <a:pt x="522953" y="49652"/>
                  </a:lnTo>
                  <a:lnTo>
                    <a:pt x="572609" y="35135"/>
                  </a:lnTo>
                  <a:lnTo>
                    <a:pt x="594986" y="81548"/>
                  </a:lnTo>
                  <a:lnTo>
                    <a:pt x="646591" y="77616"/>
                  </a:lnTo>
                  <a:lnTo>
                    <a:pt x="658778" y="127641"/>
                  </a:lnTo>
                  <a:lnTo>
                    <a:pt x="710077" y="134465"/>
                  </a:lnTo>
                  <a:lnTo>
                    <a:pt x="711539" y="185918"/>
                  </a:lnTo>
                  <a:lnTo>
                    <a:pt x="760292" y="203200"/>
                  </a:lnTo>
                  <a:lnTo>
                    <a:pt x="750965" y="253830"/>
                  </a:lnTo>
                  <a:lnTo>
                    <a:pt x="795038" y="280816"/>
                  </a:lnTo>
                  <a:lnTo>
                    <a:pt x="775331" y="328411"/>
                  </a:lnTo>
                  <a:lnTo>
                    <a:pt x="812800" y="363920"/>
                  </a:lnTo>
                  <a:lnTo>
                    <a:pt x="783573" y="406400"/>
                  </a:lnTo>
                  <a:lnTo>
                    <a:pt x="812800" y="448880"/>
                  </a:lnTo>
                  <a:lnTo>
                    <a:pt x="775331" y="484389"/>
                  </a:lnTo>
                  <a:lnTo>
                    <a:pt x="795038" y="531984"/>
                  </a:lnTo>
                  <a:lnTo>
                    <a:pt x="750965" y="558970"/>
                  </a:lnTo>
                  <a:lnTo>
                    <a:pt x="760292" y="609600"/>
                  </a:lnTo>
                  <a:lnTo>
                    <a:pt x="711539" y="626882"/>
                  </a:lnTo>
                  <a:lnTo>
                    <a:pt x="710077" y="678335"/>
                  </a:lnTo>
                  <a:lnTo>
                    <a:pt x="658778" y="685159"/>
                  </a:lnTo>
                  <a:lnTo>
                    <a:pt x="646591" y="735184"/>
                  </a:lnTo>
                  <a:lnTo>
                    <a:pt x="594986" y="731252"/>
                  </a:lnTo>
                  <a:lnTo>
                    <a:pt x="572609" y="777665"/>
                  </a:lnTo>
                  <a:lnTo>
                    <a:pt x="522953" y="763148"/>
                  </a:lnTo>
                  <a:lnTo>
                    <a:pt x="491360" y="803919"/>
                  </a:lnTo>
                  <a:lnTo>
                    <a:pt x="445826" y="779452"/>
                  </a:lnTo>
                  <a:lnTo>
                    <a:pt x="406400" y="812800"/>
                  </a:lnTo>
                  <a:lnTo>
                    <a:pt x="366974" y="779452"/>
                  </a:lnTo>
                  <a:lnTo>
                    <a:pt x="321440" y="803919"/>
                  </a:lnTo>
                  <a:lnTo>
                    <a:pt x="289847" y="763148"/>
                  </a:lnTo>
                  <a:lnTo>
                    <a:pt x="240191" y="777665"/>
                  </a:lnTo>
                  <a:lnTo>
                    <a:pt x="217814" y="731252"/>
                  </a:lnTo>
                  <a:lnTo>
                    <a:pt x="166209" y="735184"/>
                  </a:lnTo>
                  <a:lnTo>
                    <a:pt x="154022" y="685159"/>
                  </a:lnTo>
                  <a:lnTo>
                    <a:pt x="102722" y="678335"/>
                  </a:lnTo>
                  <a:lnTo>
                    <a:pt x="101260" y="626882"/>
                  </a:lnTo>
                  <a:lnTo>
                    <a:pt x="52509" y="609600"/>
                  </a:lnTo>
                  <a:lnTo>
                    <a:pt x="61835" y="558970"/>
                  </a:lnTo>
                  <a:lnTo>
                    <a:pt x="17762" y="531984"/>
                  </a:lnTo>
                  <a:lnTo>
                    <a:pt x="37469" y="484389"/>
                  </a:lnTo>
                  <a:lnTo>
                    <a:pt x="0" y="448880"/>
                  </a:lnTo>
                  <a:lnTo>
                    <a:pt x="29227" y="406400"/>
                  </a:lnTo>
                  <a:lnTo>
                    <a:pt x="0" y="363920"/>
                  </a:lnTo>
                  <a:lnTo>
                    <a:pt x="37469" y="328411"/>
                  </a:lnTo>
                  <a:lnTo>
                    <a:pt x="17762" y="280816"/>
                  </a:lnTo>
                  <a:lnTo>
                    <a:pt x="61835" y="253830"/>
                  </a:lnTo>
                  <a:lnTo>
                    <a:pt x="52509" y="203200"/>
                  </a:lnTo>
                  <a:lnTo>
                    <a:pt x="101260" y="185918"/>
                  </a:lnTo>
                  <a:lnTo>
                    <a:pt x="102722" y="134465"/>
                  </a:lnTo>
                  <a:lnTo>
                    <a:pt x="154022" y="127641"/>
                  </a:lnTo>
                  <a:lnTo>
                    <a:pt x="166209" y="77616"/>
                  </a:lnTo>
                  <a:lnTo>
                    <a:pt x="217814" y="81548"/>
                  </a:lnTo>
                  <a:lnTo>
                    <a:pt x="240191" y="35135"/>
                  </a:lnTo>
                  <a:lnTo>
                    <a:pt x="289847" y="49652"/>
                  </a:lnTo>
                  <a:lnTo>
                    <a:pt x="321440" y="8881"/>
                  </a:lnTo>
                  <a:lnTo>
                    <a:pt x="366974" y="33348"/>
                  </a:lnTo>
                  <a:lnTo>
                    <a:pt x="406400" y="0"/>
                  </a:lnTo>
                  <a:close/>
                </a:path>
              </a:pathLst>
            </a:custGeom>
            <a:solidFill>
              <a:srgbClr val="92BDF7"/>
            </a:solidFill>
          </p:spPr>
        </p:sp>
        <p:sp>
          <p:nvSpPr>
            <p:cNvPr name="TextBox 16" id="16"/>
            <p:cNvSpPr txBox="true"/>
            <p:nvPr/>
          </p:nvSpPr>
          <p:spPr>
            <a:xfrm>
              <a:off x="152400" y="114300"/>
              <a:ext cx="508000" cy="546100"/>
            </a:xfrm>
            <a:prstGeom prst="rect">
              <a:avLst/>
            </a:prstGeom>
          </p:spPr>
          <p:txBody>
            <a:bodyPr anchor="ctr" rtlCol="false" tIns="50800" lIns="50800" bIns="50800" rIns="50800"/>
            <a:lstStyle/>
            <a:p>
              <a:pPr algn="ctr">
                <a:lnSpc>
                  <a:spcPts val="2940"/>
                </a:lnSpc>
              </a:pPr>
            </a:p>
          </p:txBody>
        </p:sp>
      </p:grpSp>
      <p:sp>
        <p:nvSpPr>
          <p:cNvPr name="Freeform 17" id="17"/>
          <p:cNvSpPr/>
          <p:nvPr/>
        </p:nvSpPr>
        <p:spPr>
          <a:xfrm flipH="false" flipV="false" rot="0">
            <a:off x="1153939" y="5063971"/>
            <a:ext cx="1297299" cy="1297299"/>
          </a:xfrm>
          <a:custGeom>
            <a:avLst/>
            <a:gdLst/>
            <a:ahLst/>
            <a:cxnLst/>
            <a:rect r="r" b="b" t="t" l="l"/>
            <a:pathLst>
              <a:path h="1297299" w="1297299">
                <a:moveTo>
                  <a:pt x="0" y="0"/>
                </a:moveTo>
                <a:lnTo>
                  <a:pt x="1297299" y="0"/>
                </a:lnTo>
                <a:lnTo>
                  <a:pt x="1297299" y="1297299"/>
                </a:lnTo>
                <a:lnTo>
                  <a:pt x="0" y="1297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2804050" y="5119289"/>
            <a:ext cx="1297299" cy="1297299"/>
          </a:xfrm>
          <a:custGeom>
            <a:avLst/>
            <a:gdLst/>
            <a:ahLst/>
            <a:cxnLst/>
            <a:rect r="r" b="b" t="t" l="l"/>
            <a:pathLst>
              <a:path h="1297299" w="1297299">
                <a:moveTo>
                  <a:pt x="0" y="0"/>
                </a:moveTo>
                <a:lnTo>
                  <a:pt x="1297299" y="0"/>
                </a:lnTo>
                <a:lnTo>
                  <a:pt x="1297299" y="1297299"/>
                </a:lnTo>
                <a:lnTo>
                  <a:pt x="0" y="1297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8487262" y="216415"/>
            <a:ext cx="1994058" cy="2442610"/>
          </a:xfrm>
          <a:custGeom>
            <a:avLst/>
            <a:gdLst/>
            <a:ahLst/>
            <a:cxnLst/>
            <a:rect r="r" b="b" t="t" l="l"/>
            <a:pathLst>
              <a:path h="2442610" w="1994058">
                <a:moveTo>
                  <a:pt x="0" y="0"/>
                </a:moveTo>
                <a:lnTo>
                  <a:pt x="1994057" y="0"/>
                </a:lnTo>
                <a:lnTo>
                  <a:pt x="1994057" y="2442610"/>
                </a:lnTo>
                <a:lnTo>
                  <a:pt x="0" y="2442610"/>
                </a:lnTo>
                <a:lnTo>
                  <a:pt x="0" y="0"/>
                </a:lnTo>
                <a:close/>
              </a:path>
            </a:pathLst>
          </a:custGeom>
          <a:blipFill>
            <a:blip r:embed="rId12"/>
            <a:stretch>
              <a:fillRect l="0" t="0" r="0" b="0"/>
            </a:stretch>
          </a:blipFill>
        </p:spPr>
      </p:sp>
      <p:sp>
        <p:nvSpPr>
          <p:cNvPr name="TextBox 20" id="20"/>
          <p:cNvSpPr txBox="true"/>
          <p:nvPr/>
        </p:nvSpPr>
        <p:spPr>
          <a:xfrm rot="0">
            <a:off x="3740589" y="669322"/>
            <a:ext cx="7701970" cy="945270"/>
          </a:xfrm>
          <a:prstGeom prst="rect">
            <a:avLst/>
          </a:prstGeom>
        </p:spPr>
        <p:txBody>
          <a:bodyPr anchor="t" rtlCol="false" tIns="0" lIns="0" bIns="0" rIns="0">
            <a:spAutoFit/>
          </a:bodyPr>
          <a:lstStyle/>
          <a:p>
            <a:pPr algn="l">
              <a:lnSpc>
                <a:spcPts val="7770"/>
              </a:lnSpc>
            </a:pPr>
            <a:r>
              <a:rPr lang="en-US" sz="5550" b="true">
                <a:solidFill>
                  <a:srgbClr val="FFFFFF"/>
                </a:solidFill>
                <a:latin typeface="IBM Plex Sans Bold"/>
                <a:ea typeface="IBM Plex Sans Bold"/>
                <a:cs typeface="IBM Plex Sans Bold"/>
                <a:sym typeface="IBM Plex Sans Bold"/>
              </a:rPr>
              <a:t>Metodología</a:t>
            </a:r>
          </a:p>
        </p:txBody>
      </p:sp>
      <p:sp>
        <p:nvSpPr>
          <p:cNvPr name="TextBox 21" id="21"/>
          <p:cNvSpPr txBox="true"/>
          <p:nvPr/>
        </p:nvSpPr>
        <p:spPr>
          <a:xfrm rot="0">
            <a:off x="2035515" y="715533"/>
            <a:ext cx="1210429" cy="722187"/>
          </a:xfrm>
          <a:prstGeom prst="rect">
            <a:avLst/>
          </a:prstGeom>
        </p:spPr>
        <p:txBody>
          <a:bodyPr anchor="t" rtlCol="false" tIns="0" lIns="0" bIns="0" rIns="0">
            <a:spAutoFit/>
          </a:bodyPr>
          <a:lstStyle/>
          <a:p>
            <a:pPr algn="just">
              <a:lnSpc>
                <a:spcPts val="5869"/>
              </a:lnSpc>
            </a:pPr>
            <a:r>
              <a:rPr lang="en-US" sz="4192" b="true">
                <a:solidFill>
                  <a:srgbClr val="3165AA"/>
                </a:solidFill>
                <a:latin typeface="IBM Plex Sans Bold"/>
                <a:ea typeface="IBM Plex Sans Bold"/>
                <a:cs typeface="IBM Plex Sans Bold"/>
                <a:sym typeface="IBM Plex Sans Bold"/>
              </a:rPr>
              <a:t>05</a:t>
            </a:r>
          </a:p>
        </p:txBody>
      </p:sp>
      <p:sp>
        <p:nvSpPr>
          <p:cNvPr name="TextBox 22" id="22"/>
          <p:cNvSpPr txBox="true"/>
          <p:nvPr/>
        </p:nvSpPr>
        <p:spPr>
          <a:xfrm rot="-342373">
            <a:off x="14777384" y="4027749"/>
            <a:ext cx="3844871" cy="712471"/>
          </a:xfrm>
          <a:prstGeom prst="rect">
            <a:avLst/>
          </a:prstGeom>
        </p:spPr>
        <p:txBody>
          <a:bodyPr anchor="t" rtlCol="false" tIns="0" lIns="0" bIns="0" rIns="0">
            <a:spAutoFit/>
          </a:bodyPr>
          <a:lstStyle/>
          <a:p>
            <a:pPr algn="ctr">
              <a:lnSpc>
                <a:spcPts val="5879"/>
              </a:lnSpc>
            </a:pPr>
            <a:r>
              <a:rPr lang="en-US" sz="4199">
                <a:solidFill>
                  <a:srgbClr val="000000"/>
                </a:solidFill>
                <a:latin typeface="Asset"/>
                <a:ea typeface="Asset"/>
                <a:cs typeface="Asset"/>
                <a:sym typeface="Asset"/>
              </a:rPr>
              <a:t>6</a:t>
            </a:r>
          </a:p>
        </p:txBody>
      </p:sp>
      <p:sp>
        <p:nvSpPr>
          <p:cNvPr name="TextBox 23" id="23"/>
          <p:cNvSpPr txBox="true"/>
          <p:nvPr/>
        </p:nvSpPr>
        <p:spPr>
          <a:xfrm rot="0">
            <a:off x="15623488" y="5373437"/>
            <a:ext cx="2160240"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2 semanas</a:t>
            </a:r>
          </a:p>
        </p:txBody>
      </p:sp>
      <p:sp>
        <p:nvSpPr>
          <p:cNvPr name="TextBox 24" id="24"/>
          <p:cNvSpPr txBox="true"/>
          <p:nvPr/>
        </p:nvSpPr>
        <p:spPr>
          <a:xfrm rot="0">
            <a:off x="2011856" y="3663186"/>
            <a:ext cx="1257746" cy="613411"/>
          </a:xfrm>
          <a:prstGeom prst="rect">
            <a:avLst/>
          </a:prstGeom>
        </p:spPr>
        <p:txBody>
          <a:bodyPr anchor="t" rtlCol="false" tIns="0" lIns="0" bIns="0" rIns="0">
            <a:spAutoFit/>
          </a:bodyPr>
          <a:lstStyle/>
          <a:p>
            <a:pPr algn="ctr">
              <a:lnSpc>
                <a:spcPts val="5039"/>
              </a:lnSpc>
              <a:spcBef>
                <a:spcPct val="0"/>
              </a:spcBef>
            </a:pPr>
            <a:r>
              <a:rPr lang="en-US" sz="3599" spc="35">
                <a:solidFill>
                  <a:srgbClr val="000000"/>
                </a:solidFill>
                <a:latin typeface="Proxima Nova"/>
                <a:ea typeface="Proxima Nova"/>
                <a:cs typeface="Proxima Nova"/>
                <a:sym typeface="Proxima Nova"/>
              </a:rPr>
              <a:t>Roles </a:t>
            </a:r>
          </a:p>
        </p:txBody>
      </p:sp>
      <p:sp>
        <p:nvSpPr>
          <p:cNvPr name="TextBox 25" id="25"/>
          <p:cNvSpPr txBox="true"/>
          <p:nvPr/>
        </p:nvSpPr>
        <p:spPr>
          <a:xfrm rot="0">
            <a:off x="1070251" y="4315379"/>
            <a:ext cx="1570479" cy="727710"/>
          </a:xfrm>
          <a:prstGeom prst="rect">
            <a:avLst/>
          </a:prstGeom>
        </p:spPr>
        <p:txBody>
          <a:bodyPr anchor="t" rtlCol="false" tIns="0" lIns="0" bIns="0" rIns="0">
            <a:spAutoFit/>
          </a:bodyPr>
          <a:lstStyle/>
          <a:p>
            <a:pPr algn="ctr">
              <a:lnSpc>
                <a:spcPts val="2940"/>
              </a:lnSpc>
              <a:spcBef>
                <a:spcPct val="0"/>
              </a:spcBef>
            </a:pPr>
            <a:r>
              <a:rPr lang="en-US" b="true" sz="2100" spc="21">
                <a:solidFill>
                  <a:srgbClr val="000000"/>
                </a:solidFill>
                <a:latin typeface="Proxima Nova Bold"/>
                <a:ea typeface="Proxima Nova Bold"/>
                <a:cs typeface="Proxima Nova Bold"/>
                <a:sym typeface="Proxima Nova Bold"/>
              </a:rPr>
              <a:t>Maximiliano Blamey</a:t>
            </a:r>
          </a:p>
        </p:txBody>
      </p:sp>
      <p:sp>
        <p:nvSpPr>
          <p:cNvPr name="TextBox 26" id="26"/>
          <p:cNvSpPr txBox="true"/>
          <p:nvPr/>
        </p:nvSpPr>
        <p:spPr>
          <a:xfrm rot="0">
            <a:off x="2892092" y="4315379"/>
            <a:ext cx="1234544" cy="727710"/>
          </a:xfrm>
          <a:prstGeom prst="rect">
            <a:avLst/>
          </a:prstGeom>
        </p:spPr>
        <p:txBody>
          <a:bodyPr anchor="t" rtlCol="false" tIns="0" lIns="0" bIns="0" rIns="0">
            <a:spAutoFit/>
          </a:bodyPr>
          <a:lstStyle/>
          <a:p>
            <a:pPr algn="ctr">
              <a:lnSpc>
                <a:spcPts val="2940"/>
              </a:lnSpc>
              <a:spcBef>
                <a:spcPct val="0"/>
              </a:spcBef>
            </a:pPr>
            <a:r>
              <a:rPr lang="en-US" b="true" sz="2100" spc="21">
                <a:solidFill>
                  <a:srgbClr val="000000"/>
                </a:solidFill>
                <a:latin typeface="Proxima Nova Bold"/>
                <a:ea typeface="Proxima Nova Bold"/>
                <a:cs typeface="Proxima Nova Bold"/>
                <a:sym typeface="Proxima Nova Bold"/>
              </a:rPr>
              <a:t>Brian Urbina</a:t>
            </a:r>
          </a:p>
        </p:txBody>
      </p:sp>
      <p:sp>
        <p:nvSpPr>
          <p:cNvPr name="TextBox 27" id="27"/>
          <p:cNvSpPr txBox="true"/>
          <p:nvPr/>
        </p:nvSpPr>
        <p:spPr>
          <a:xfrm rot="0">
            <a:off x="2892092" y="6387087"/>
            <a:ext cx="1171960" cy="727710"/>
          </a:xfrm>
          <a:prstGeom prst="rect">
            <a:avLst/>
          </a:prstGeom>
        </p:spPr>
        <p:txBody>
          <a:bodyPr anchor="t" rtlCol="false" tIns="0" lIns="0" bIns="0" rIns="0">
            <a:spAutoFit/>
          </a:bodyPr>
          <a:lstStyle/>
          <a:p>
            <a:pPr algn="ctr">
              <a:lnSpc>
                <a:spcPts val="2940"/>
              </a:lnSpc>
              <a:spcBef>
                <a:spcPct val="0"/>
              </a:spcBef>
            </a:pPr>
            <a:r>
              <a:rPr lang="en-US" b="true" sz="2100" spc="21">
                <a:solidFill>
                  <a:srgbClr val="000000"/>
                </a:solidFill>
                <a:latin typeface="Proxima Nova Bold"/>
                <a:ea typeface="Proxima Nova Bold"/>
                <a:cs typeface="Proxima Nova Bold"/>
                <a:sym typeface="Proxima Nova Bold"/>
              </a:rPr>
              <a:t>Scrum master</a:t>
            </a:r>
          </a:p>
        </p:txBody>
      </p:sp>
      <p:sp>
        <p:nvSpPr>
          <p:cNvPr name="TextBox 28" id="28"/>
          <p:cNvSpPr txBox="true"/>
          <p:nvPr/>
        </p:nvSpPr>
        <p:spPr>
          <a:xfrm rot="0">
            <a:off x="1049152" y="6399370"/>
            <a:ext cx="1506873" cy="727710"/>
          </a:xfrm>
          <a:prstGeom prst="rect">
            <a:avLst/>
          </a:prstGeom>
        </p:spPr>
        <p:txBody>
          <a:bodyPr anchor="t" rtlCol="false" tIns="0" lIns="0" bIns="0" rIns="0">
            <a:spAutoFit/>
          </a:bodyPr>
          <a:lstStyle/>
          <a:p>
            <a:pPr algn="ctr">
              <a:lnSpc>
                <a:spcPts val="2940"/>
              </a:lnSpc>
              <a:spcBef>
                <a:spcPct val="0"/>
              </a:spcBef>
            </a:pPr>
            <a:r>
              <a:rPr lang="en-US" b="true" sz="2100" spc="21">
                <a:solidFill>
                  <a:srgbClr val="000000"/>
                </a:solidFill>
                <a:latin typeface="Proxima Nova Bold"/>
                <a:ea typeface="Proxima Nova Bold"/>
                <a:cs typeface="Proxima Nova Bold"/>
                <a:sym typeface="Proxima Nova Bold"/>
              </a:rPr>
              <a:t>Product Owner</a:t>
            </a:r>
          </a:p>
        </p:txBody>
      </p:sp>
      <p:sp>
        <p:nvSpPr>
          <p:cNvPr name="TextBox 29" id="29"/>
          <p:cNvSpPr txBox="true"/>
          <p:nvPr/>
        </p:nvSpPr>
        <p:spPr>
          <a:xfrm rot="0">
            <a:off x="5710105" y="3152104"/>
            <a:ext cx="9048961" cy="4860481"/>
          </a:xfrm>
          <a:prstGeom prst="rect">
            <a:avLst/>
          </a:prstGeom>
        </p:spPr>
        <p:txBody>
          <a:bodyPr anchor="t" rtlCol="false" tIns="0" lIns="0" bIns="0" rIns="0">
            <a:spAutoFit/>
          </a:bodyPr>
          <a:lstStyle/>
          <a:p>
            <a:pPr algn="just">
              <a:lnSpc>
                <a:spcPts val="3524"/>
              </a:lnSpc>
              <a:spcBef>
                <a:spcPct val="0"/>
              </a:spcBef>
            </a:pPr>
            <a:r>
              <a:rPr lang="en-US" sz="2517" spc="25">
                <a:solidFill>
                  <a:srgbClr val="FFFFFF"/>
                </a:solidFill>
                <a:latin typeface="Arial"/>
                <a:ea typeface="Arial"/>
                <a:cs typeface="Arial"/>
                <a:sym typeface="Arial"/>
              </a:rPr>
              <a:t>Usar la metodología Scrum para el proyecto UpcycleWear es ideal porque nos permite trabajar de manera flexible y eficiente. </a:t>
            </a:r>
          </a:p>
          <a:p>
            <a:pPr algn="just">
              <a:lnSpc>
                <a:spcPts val="3524"/>
              </a:lnSpc>
              <a:spcBef>
                <a:spcPct val="0"/>
              </a:spcBef>
            </a:pPr>
            <a:r>
              <a:rPr lang="en-US" sz="2517" spc="25">
                <a:solidFill>
                  <a:srgbClr val="FFFFFF"/>
                </a:solidFill>
                <a:latin typeface="Arial"/>
                <a:ea typeface="Arial"/>
                <a:cs typeface="Arial"/>
                <a:sym typeface="Arial"/>
              </a:rPr>
              <a:t>Nos permite trabajar en iteraciones, lo que nos ayuda a abordar problemas y hacer mejoras rápidamente. Además, las reuniones diarias mantienen al equipo alineado y en sintonía, lo que es esencial para garantizar que estamos avanzando en la dirección correcta. Esta metodología facilita la adaptación a cambios y asegura que el proyecto se desarrolle de manera ordenada y efectiva, lo cual es fundamental para crear una solución.</a:t>
            </a:r>
          </a:p>
        </p:txBody>
      </p:sp>
      <p:grpSp>
        <p:nvGrpSpPr>
          <p:cNvPr name="Group 30" id="30"/>
          <p:cNvGrpSpPr/>
          <p:nvPr/>
        </p:nvGrpSpPr>
        <p:grpSpPr>
          <a:xfrm rot="0">
            <a:off x="17131993" y="216415"/>
            <a:ext cx="1121847" cy="112184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3978" t="-4516" r="-3548" b="-301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314691" y="1614592"/>
            <a:ext cx="18831764" cy="10735869"/>
            <a:chOff x="0" y="0"/>
            <a:chExt cx="7527469" cy="4291362"/>
          </a:xfrm>
        </p:grpSpPr>
        <p:sp>
          <p:nvSpPr>
            <p:cNvPr name="Freeform 4" id="4"/>
            <p:cNvSpPr/>
            <p:nvPr/>
          </p:nvSpPr>
          <p:spPr>
            <a:xfrm flipH="false" flipV="false" rot="0">
              <a:off x="0" y="0"/>
              <a:ext cx="7527469" cy="4291362"/>
            </a:xfrm>
            <a:custGeom>
              <a:avLst/>
              <a:gdLst/>
              <a:ahLst/>
              <a:cxnLst/>
              <a:rect r="r" b="b" t="t" l="l"/>
              <a:pathLst>
                <a:path h="4291362" w="7527469">
                  <a:moveTo>
                    <a:pt x="12333" y="0"/>
                  </a:moveTo>
                  <a:lnTo>
                    <a:pt x="7515136" y="0"/>
                  </a:lnTo>
                  <a:cubicBezTo>
                    <a:pt x="7518407" y="0"/>
                    <a:pt x="7521544" y="1299"/>
                    <a:pt x="7523857" y="3612"/>
                  </a:cubicBezTo>
                  <a:cubicBezTo>
                    <a:pt x="7526170" y="5925"/>
                    <a:pt x="7527469" y="9062"/>
                    <a:pt x="7527469" y="12333"/>
                  </a:cubicBezTo>
                  <a:lnTo>
                    <a:pt x="7527469" y="4279029"/>
                  </a:lnTo>
                  <a:cubicBezTo>
                    <a:pt x="7527469" y="4282300"/>
                    <a:pt x="7526170" y="4285437"/>
                    <a:pt x="7523857" y="4287750"/>
                  </a:cubicBezTo>
                  <a:cubicBezTo>
                    <a:pt x="7521544" y="4290063"/>
                    <a:pt x="7518407" y="4291362"/>
                    <a:pt x="7515136" y="4291362"/>
                  </a:cubicBezTo>
                  <a:lnTo>
                    <a:pt x="12333" y="4291362"/>
                  </a:lnTo>
                  <a:cubicBezTo>
                    <a:pt x="9062" y="4291362"/>
                    <a:pt x="5925" y="4290063"/>
                    <a:pt x="3612" y="4287750"/>
                  </a:cubicBezTo>
                  <a:cubicBezTo>
                    <a:pt x="1299" y="4285437"/>
                    <a:pt x="0" y="4282300"/>
                    <a:pt x="0" y="4279029"/>
                  </a:cubicBezTo>
                  <a:lnTo>
                    <a:pt x="0" y="12333"/>
                  </a:lnTo>
                  <a:cubicBezTo>
                    <a:pt x="0" y="9062"/>
                    <a:pt x="1299" y="5925"/>
                    <a:pt x="3612" y="3612"/>
                  </a:cubicBezTo>
                  <a:cubicBezTo>
                    <a:pt x="5925" y="1299"/>
                    <a:pt x="9062" y="0"/>
                    <a:pt x="12333" y="0"/>
                  </a:cubicBezTo>
                  <a:close/>
                </a:path>
              </a:pathLst>
            </a:custGeom>
            <a:solidFill>
              <a:srgbClr val="1C2E5D"/>
            </a:solidFill>
            <a:ln cap="rnd">
              <a:noFill/>
              <a:prstDash val="solid"/>
              <a:round/>
            </a:ln>
          </p:spPr>
        </p:sp>
        <p:sp>
          <p:nvSpPr>
            <p:cNvPr name="TextBox 5" id="5"/>
            <p:cNvSpPr txBox="true"/>
            <p:nvPr/>
          </p:nvSpPr>
          <p:spPr>
            <a:xfrm>
              <a:off x="0" y="-28575"/>
              <a:ext cx="7527469" cy="4319937"/>
            </a:xfrm>
            <a:prstGeom prst="rect">
              <a:avLst/>
            </a:prstGeom>
          </p:spPr>
          <p:txBody>
            <a:bodyPr anchor="ctr" rtlCol="false" tIns="50800" lIns="50800" bIns="50800" rIns="50800"/>
            <a:lstStyle/>
            <a:p>
              <a:pPr algn="l" marL="295774" indent="-147887" lvl="1">
                <a:lnSpc>
                  <a:spcPts val="1917"/>
                </a:lnSpc>
                <a:spcBef>
                  <a:spcPct val="0"/>
                </a:spcBef>
                <a:buFont typeface="Arial"/>
                <a:buChar char="•"/>
              </a:pPr>
            </a:p>
          </p:txBody>
        </p:sp>
      </p:grpSp>
      <p:grpSp>
        <p:nvGrpSpPr>
          <p:cNvPr name="Group 6" id="6"/>
          <p:cNvGrpSpPr/>
          <p:nvPr/>
        </p:nvGrpSpPr>
        <p:grpSpPr>
          <a:xfrm rot="0">
            <a:off x="-314691" y="9987522"/>
            <a:ext cx="18917381" cy="617085"/>
            <a:chOff x="0" y="0"/>
            <a:chExt cx="2788263" cy="90953"/>
          </a:xfrm>
        </p:grpSpPr>
        <p:sp>
          <p:nvSpPr>
            <p:cNvPr name="Freeform 7" id="7"/>
            <p:cNvSpPr/>
            <p:nvPr/>
          </p:nvSpPr>
          <p:spPr>
            <a:xfrm flipH="false" flipV="false" rot="0">
              <a:off x="0" y="0"/>
              <a:ext cx="2788263" cy="90953"/>
            </a:xfrm>
            <a:custGeom>
              <a:avLst/>
              <a:gdLst/>
              <a:ahLst/>
              <a:cxnLst/>
              <a:rect r="r" b="b" t="t" l="l"/>
              <a:pathLst>
                <a:path h="90953" w="2788263">
                  <a:moveTo>
                    <a:pt x="15551" y="0"/>
                  </a:moveTo>
                  <a:lnTo>
                    <a:pt x="2772711" y="0"/>
                  </a:lnTo>
                  <a:cubicBezTo>
                    <a:pt x="2776836" y="0"/>
                    <a:pt x="2780791" y="1638"/>
                    <a:pt x="2783708" y="4555"/>
                  </a:cubicBezTo>
                  <a:cubicBezTo>
                    <a:pt x="2786624" y="7471"/>
                    <a:pt x="2788263" y="11427"/>
                    <a:pt x="2788263" y="15551"/>
                  </a:cubicBezTo>
                  <a:lnTo>
                    <a:pt x="2788263" y="75402"/>
                  </a:lnTo>
                  <a:cubicBezTo>
                    <a:pt x="2788263" y="79526"/>
                    <a:pt x="2786624" y="83482"/>
                    <a:pt x="2783708" y="86398"/>
                  </a:cubicBezTo>
                  <a:cubicBezTo>
                    <a:pt x="2780791" y="89315"/>
                    <a:pt x="2776836" y="90953"/>
                    <a:pt x="2772711" y="90953"/>
                  </a:cubicBezTo>
                  <a:lnTo>
                    <a:pt x="15551" y="90953"/>
                  </a:lnTo>
                  <a:cubicBezTo>
                    <a:pt x="11427" y="90953"/>
                    <a:pt x="7471" y="89315"/>
                    <a:pt x="4555" y="86398"/>
                  </a:cubicBezTo>
                  <a:cubicBezTo>
                    <a:pt x="1638" y="83482"/>
                    <a:pt x="0" y="79526"/>
                    <a:pt x="0" y="75402"/>
                  </a:cubicBezTo>
                  <a:lnTo>
                    <a:pt x="0" y="15551"/>
                  </a:lnTo>
                  <a:cubicBezTo>
                    <a:pt x="0" y="11427"/>
                    <a:pt x="1638" y="7471"/>
                    <a:pt x="4555" y="4555"/>
                  </a:cubicBezTo>
                  <a:cubicBezTo>
                    <a:pt x="7471" y="1638"/>
                    <a:pt x="11427" y="0"/>
                    <a:pt x="15551"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w="12700">
              <a:solidFill>
                <a:srgbClr val="000000"/>
              </a:solidFill>
              <a:prstDash val="solid"/>
              <a:round/>
            </a:ln>
          </p:spPr>
        </p:sp>
      </p:grpSp>
      <p:sp>
        <p:nvSpPr>
          <p:cNvPr name="Freeform 8" id="8"/>
          <p:cNvSpPr/>
          <p:nvPr/>
        </p:nvSpPr>
        <p:spPr>
          <a:xfrm flipH="false" flipV="false" rot="0">
            <a:off x="-515016" y="241053"/>
            <a:ext cx="2055231" cy="1124772"/>
          </a:xfrm>
          <a:custGeom>
            <a:avLst/>
            <a:gdLst/>
            <a:ahLst/>
            <a:cxnLst/>
            <a:rect r="r" b="b" t="t" l="l"/>
            <a:pathLst>
              <a:path h="1124772" w="2055231">
                <a:moveTo>
                  <a:pt x="0" y="0"/>
                </a:moveTo>
                <a:lnTo>
                  <a:pt x="2055231" y="0"/>
                </a:lnTo>
                <a:lnTo>
                  <a:pt x="2055231" y="1124772"/>
                </a:lnTo>
                <a:lnTo>
                  <a:pt x="0" y="11247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false" rot="0">
            <a:off x="2892092" y="1028700"/>
            <a:ext cx="707704" cy="337125"/>
          </a:xfrm>
          <a:custGeom>
            <a:avLst/>
            <a:gdLst/>
            <a:ahLst/>
            <a:cxnLst/>
            <a:rect r="r" b="b" t="t" l="l"/>
            <a:pathLst>
              <a:path h="337125" w="707704">
                <a:moveTo>
                  <a:pt x="707704" y="0"/>
                </a:moveTo>
                <a:lnTo>
                  <a:pt x="0" y="0"/>
                </a:lnTo>
                <a:lnTo>
                  <a:pt x="0" y="337125"/>
                </a:lnTo>
                <a:lnTo>
                  <a:pt x="707704" y="337125"/>
                </a:lnTo>
                <a:lnTo>
                  <a:pt x="70770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113318" y="1864321"/>
            <a:ext cx="7672755" cy="7763557"/>
          </a:xfrm>
          <a:custGeom>
            <a:avLst/>
            <a:gdLst/>
            <a:ahLst/>
            <a:cxnLst/>
            <a:rect r="r" b="b" t="t" l="l"/>
            <a:pathLst>
              <a:path h="7763557" w="7672755">
                <a:moveTo>
                  <a:pt x="0" y="0"/>
                </a:moveTo>
                <a:lnTo>
                  <a:pt x="7672755" y="0"/>
                </a:lnTo>
                <a:lnTo>
                  <a:pt x="7672755" y="7763557"/>
                </a:lnTo>
                <a:lnTo>
                  <a:pt x="0" y="7763557"/>
                </a:lnTo>
                <a:lnTo>
                  <a:pt x="0" y="0"/>
                </a:lnTo>
                <a:close/>
              </a:path>
            </a:pathLst>
          </a:custGeom>
          <a:blipFill>
            <a:blip r:embed="rId7"/>
            <a:stretch>
              <a:fillRect l="-283787" t="-41914" r="-121647" b="-26675"/>
            </a:stretch>
          </a:blipFill>
        </p:spPr>
      </p:sp>
      <p:sp>
        <p:nvSpPr>
          <p:cNvPr name="TextBox 11" id="11"/>
          <p:cNvSpPr txBox="true"/>
          <p:nvPr/>
        </p:nvSpPr>
        <p:spPr>
          <a:xfrm rot="0">
            <a:off x="3740589" y="669322"/>
            <a:ext cx="7701970" cy="945270"/>
          </a:xfrm>
          <a:prstGeom prst="rect">
            <a:avLst/>
          </a:prstGeom>
        </p:spPr>
        <p:txBody>
          <a:bodyPr anchor="t" rtlCol="false" tIns="0" lIns="0" bIns="0" rIns="0">
            <a:spAutoFit/>
          </a:bodyPr>
          <a:lstStyle/>
          <a:p>
            <a:pPr algn="l">
              <a:lnSpc>
                <a:spcPts val="7770"/>
              </a:lnSpc>
            </a:pPr>
            <a:r>
              <a:rPr lang="en-US" sz="5550" b="true">
                <a:solidFill>
                  <a:srgbClr val="FFFFFF"/>
                </a:solidFill>
                <a:latin typeface="IBM Plex Sans Bold"/>
                <a:ea typeface="IBM Plex Sans Bold"/>
                <a:cs typeface="IBM Plex Sans Bold"/>
                <a:sym typeface="IBM Plex Sans Bold"/>
              </a:rPr>
              <a:t>Evidencias</a:t>
            </a:r>
          </a:p>
        </p:txBody>
      </p:sp>
      <p:sp>
        <p:nvSpPr>
          <p:cNvPr name="TextBox 12" id="12"/>
          <p:cNvSpPr txBox="true"/>
          <p:nvPr/>
        </p:nvSpPr>
        <p:spPr>
          <a:xfrm rot="0">
            <a:off x="2035515" y="715533"/>
            <a:ext cx="1210429" cy="722187"/>
          </a:xfrm>
          <a:prstGeom prst="rect">
            <a:avLst/>
          </a:prstGeom>
        </p:spPr>
        <p:txBody>
          <a:bodyPr anchor="t" rtlCol="false" tIns="0" lIns="0" bIns="0" rIns="0">
            <a:spAutoFit/>
          </a:bodyPr>
          <a:lstStyle/>
          <a:p>
            <a:pPr algn="just">
              <a:lnSpc>
                <a:spcPts val="5869"/>
              </a:lnSpc>
            </a:pPr>
            <a:r>
              <a:rPr lang="en-US" sz="4192" b="true">
                <a:solidFill>
                  <a:srgbClr val="3165AA"/>
                </a:solidFill>
                <a:latin typeface="IBM Plex Sans Bold"/>
                <a:ea typeface="IBM Plex Sans Bold"/>
                <a:cs typeface="IBM Plex Sans Bold"/>
                <a:sym typeface="IBM Plex Sans Bold"/>
              </a:rPr>
              <a:t>06</a:t>
            </a:r>
          </a:p>
        </p:txBody>
      </p:sp>
      <p:grpSp>
        <p:nvGrpSpPr>
          <p:cNvPr name="Group 13" id="13"/>
          <p:cNvGrpSpPr/>
          <p:nvPr/>
        </p:nvGrpSpPr>
        <p:grpSpPr>
          <a:xfrm rot="0">
            <a:off x="16591144" y="315873"/>
            <a:ext cx="1121847" cy="112184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3978" t="-4516" r="-3548" b="-301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DAGPv45ucKE</dc:identifier>
  <dcterms:modified xsi:type="dcterms:W3CDTF">2011-08-01T06:04:30Z</dcterms:modified>
  <cp:revision>1</cp:revision>
  <dc:title>Presentación Proyecto de Negocios Moderno Azul</dc:title>
</cp:coreProperties>
</file>